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323" r:id="rId2"/>
    <p:sldId id="261" r:id="rId3"/>
    <p:sldId id="262" r:id="rId4"/>
    <p:sldId id="264" r:id="rId5"/>
    <p:sldId id="265" r:id="rId6"/>
    <p:sldId id="266" r:id="rId7"/>
    <p:sldId id="267" r:id="rId8"/>
    <p:sldId id="268" r:id="rId9"/>
    <p:sldId id="269" r:id="rId10"/>
    <p:sldId id="270" r:id="rId11"/>
    <p:sldId id="271" r:id="rId12"/>
    <p:sldId id="272" r:id="rId13"/>
    <p:sldId id="273" r:id="rId14"/>
    <p:sldId id="325" r:id="rId15"/>
    <p:sldId id="326" r:id="rId16"/>
    <p:sldId id="303" r:id="rId17"/>
    <p:sldId id="304" r:id="rId18"/>
    <p:sldId id="305" r:id="rId19"/>
    <p:sldId id="306" r:id="rId20"/>
    <p:sldId id="307" r:id="rId21"/>
    <p:sldId id="327" r:id="rId22"/>
    <p:sldId id="332" r:id="rId23"/>
    <p:sldId id="333" r:id="rId24"/>
    <p:sldId id="334" r:id="rId25"/>
    <p:sldId id="335" r:id="rId26"/>
    <p:sldId id="336" r:id="rId27"/>
    <p:sldId id="337" r:id="rId28"/>
    <p:sldId id="338" r:id="rId29"/>
    <p:sldId id="339" r:id="rId30"/>
    <p:sldId id="340" r:id="rId31"/>
    <p:sldId id="341" r:id="rId32"/>
    <p:sldId id="342" r:id="rId33"/>
    <p:sldId id="343" r:id="rId34"/>
    <p:sldId id="344" r:id="rId35"/>
    <p:sldId id="345" r:id="rId36"/>
    <p:sldId id="346" r:id="rId37"/>
    <p:sldId id="347" r:id="rId38"/>
    <p:sldId id="348" r:id="rId39"/>
    <p:sldId id="349" r:id="rId40"/>
    <p:sldId id="350" r:id="rId41"/>
    <p:sldId id="354" r:id="rId42"/>
    <p:sldId id="351" r:id="rId43"/>
    <p:sldId id="352" r:id="rId44"/>
    <p:sldId id="353" r:id="rId45"/>
    <p:sldId id="355" r:id="rId46"/>
    <p:sldId id="356" r:id="rId47"/>
    <p:sldId id="357" r:id="rId48"/>
    <p:sldId id="358" r:id="rId49"/>
    <p:sldId id="359" r:id="rId50"/>
    <p:sldId id="360" r:id="rId51"/>
    <p:sldId id="361" r:id="rId52"/>
    <p:sldId id="362" r:id="rId53"/>
    <p:sldId id="363" r:id="rId54"/>
    <p:sldId id="364" r:id="rId55"/>
    <p:sldId id="365" r:id="rId56"/>
    <p:sldId id="366" r:id="rId57"/>
    <p:sldId id="367" r:id="rId58"/>
    <p:sldId id="308" r:id="rId59"/>
    <p:sldId id="311" r:id="rId60"/>
    <p:sldId id="309" r:id="rId61"/>
    <p:sldId id="310" r:id="rId62"/>
    <p:sldId id="312" r:id="rId63"/>
    <p:sldId id="313" r:id="rId64"/>
    <p:sldId id="314" r:id="rId65"/>
    <p:sldId id="315" r:id="rId66"/>
    <p:sldId id="316" r:id="rId67"/>
    <p:sldId id="317" r:id="rId68"/>
    <p:sldId id="318" r:id="rId69"/>
    <p:sldId id="319" r:id="rId70"/>
    <p:sldId id="320" r:id="rId71"/>
    <p:sldId id="321" r:id="rId72"/>
    <p:sldId id="324" r:id="rId73"/>
    <p:sldId id="322" r:id="rId7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4D4D4D"/>
    <a:srgbClr val="777777"/>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F4B81F-E7FD-4038-9C7E-0AD5819C3340}" type="datetimeFigureOut">
              <a:rPr lang="en-US" smtClean="0"/>
              <a:t>5/20/2026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248C89-6F34-4688-9DBD-76383A043591}" type="slidenum">
              <a:rPr lang="en-US" smtClean="0"/>
              <a:t>‹#›</a:t>
            </a:fld>
            <a:endParaRPr lang="en-US" dirty="0"/>
          </a:p>
        </p:txBody>
      </p:sp>
    </p:spTree>
    <p:extLst>
      <p:ext uri="{BB962C8B-B14F-4D97-AF65-F5344CB8AC3E}">
        <p14:creationId xmlns:p14="http://schemas.microsoft.com/office/powerpoint/2010/main" val="15856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248C89-6F34-4688-9DBD-76383A043591}" type="slidenum">
              <a:rPr lang="en-US" smtClean="0"/>
              <a:t>2</a:t>
            </a:fld>
            <a:endParaRPr lang="en-US" dirty="0"/>
          </a:p>
        </p:txBody>
      </p:sp>
    </p:spTree>
    <p:extLst>
      <p:ext uri="{BB962C8B-B14F-4D97-AF65-F5344CB8AC3E}">
        <p14:creationId xmlns:p14="http://schemas.microsoft.com/office/powerpoint/2010/main" val="2806592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533400"/>
            <a:ext cx="7772400" cy="1241425"/>
          </a:xfrm>
        </p:spPr>
        <p:txBody>
          <a:bodyPr/>
          <a:lstStyle>
            <a:lvl1pPr algn="ctr">
              <a:defRPr sz="4800"/>
            </a:lvl1pPr>
          </a:lstStyle>
          <a:p>
            <a:pPr lvl="0"/>
            <a:r>
              <a:rPr lang="en-US" altLang="en-US" noProof="0" smtClean="0"/>
              <a:t>Click to edit Master title style</a:t>
            </a:r>
          </a:p>
        </p:txBody>
      </p:sp>
      <p:sp>
        <p:nvSpPr>
          <p:cNvPr id="7171" name="Rectangle 3"/>
          <p:cNvSpPr>
            <a:spLocks noGrp="1" noChangeArrowheads="1"/>
          </p:cNvSpPr>
          <p:nvPr>
            <p:ph type="subTitle" idx="1"/>
          </p:nvPr>
        </p:nvSpPr>
        <p:spPr>
          <a:xfrm>
            <a:off x="3810000" y="2743200"/>
            <a:ext cx="4419600" cy="838200"/>
          </a:xfrm>
        </p:spPr>
        <p:txBody>
          <a:bodyPr/>
          <a:lstStyle>
            <a:lvl1pPr marL="0" indent="0" algn="r">
              <a:buFontTx/>
              <a:buNone/>
              <a:defRPr sz="1800">
                <a:solidFill>
                  <a:srgbClr val="4D4D4D"/>
                </a:solidFill>
              </a:defRPr>
            </a:lvl1pPr>
          </a:lstStyle>
          <a:p>
            <a:pPr lvl="0"/>
            <a:r>
              <a:rPr lang="en-US" altLang="en-US" noProof="0" smtClean="0"/>
              <a:t>Click to edit Master subtitle style</a:t>
            </a:r>
          </a:p>
        </p:txBody>
      </p:sp>
      <p:sp>
        <p:nvSpPr>
          <p:cNvPr id="7172" name="Rectangle 4"/>
          <p:cNvSpPr>
            <a:spLocks noGrp="1" noChangeArrowheads="1"/>
          </p:cNvSpPr>
          <p:nvPr>
            <p:ph type="dt" sz="half" idx="2"/>
          </p:nvPr>
        </p:nvSpPr>
        <p:spPr/>
        <p:txBody>
          <a:bodyPr/>
          <a:lstStyle>
            <a:lvl1pPr>
              <a:defRPr/>
            </a:lvl1pPr>
          </a:lstStyle>
          <a:p>
            <a:endParaRPr lang="en-US" altLang="en-US" dirty="0"/>
          </a:p>
        </p:txBody>
      </p:sp>
      <p:sp>
        <p:nvSpPr>
          <p:cNvPr id="7173" name="Rectangle 5"/>
          <p:cNvSpPr>
            <a:spLocks noGrp="1" noChangeArrowheads="1"/>
          </p:cNvSpPr>
          <p:nvPr>
            <p:ph type="ftr" sz="quarter" idx="3"/>
          </p:nvPr>
        </p:nvSpPr>
        <p:spPr/>
        <p:txBody>
          <a:bodyPr/>
          <a:lstStyle>
            <a:lvl1pPr>
              <a:defRPr/>
            </a:lvl1pPr>
          </a:lstStyle>
          <a:p>
            <a:endParaRPr lang="en-US" altLang="en-US" dirty="0"/>
          </a:p>
        </p:txBody>
      </p:sp>
      <p:sp>
        <p:nvSpPr>
          <p:cNvPr id="7174" name="Rectangle 6"/>
          <p:cNvSpPr>
            <a:spLocks noGrp="1" noChangeArrowheads="1"/>
          </p:cNvSpPr>
          <p:nvPr>
            <p:ph type="sldNum" sz="quarter" idx="4"/>
          </p:nvPr>
        </p:nvSpPr>
        <p:spPr/>
        <p:txBody>
          <a:bodyPr/>
          <a:lstStyle>
            <a:lvl1pPr>
              <a:defRPr/>
            </a:lvl1pPr>
          </a:lstStyle>
          <a:p>
            <a:fld id="{43B3B8B4-1A48-4E09-914B-09032CEFED11}" type="slidenum">
              <a:rPr lang="en-US" altLang="en-US"/>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5C988DBE-3CA0-432C-A848-91ED841EC9F0}" type="slidenum">
              <a:rPr lang="en-US" altLang="en-US"/>
              <a:pPr/>
              <a:t>‹#›</a:t>
            </a:fld>
            <a:endParaRPr lang="en-US" altLang="en-US" dirty="0"/>
          </a:p>
        </p:txBody>
      </p:sp>
    </p:spTree>
    <p:extLst>
      <p:ext uri="{BB962C8B-B14F-4D97-AF65-F5344CB8AC3E}">
        <p14:creationId xmlns:p14="http://schemas.microsoft.com/office/powerpoint/2010/main" val="229544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B9296815-2F35-423B-B323-C336E517BF61}" type="slidenum">
              <a:rPr lang="en-US" altLang="en-US"/>
              <a:pPr/>
              <a:t>‹#›</a:t>
            </a:fld>
            <a:endParaRPr lang="en-US" altLang="en-US" dirty="0"/>
          </a:p>
        </p:txBody>
      </p:sp>
    </p:spTree>
    <p:extLst>
      <p:ext uri="{BB962C8B-B14F-4D97-AF65-F5344CB8AC3E}">
        <p14:creationId xmlns:p14="http://schemas.microsoft.com/office/powerpoint/2010/main" val="2153770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6195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905000"/>
            <a:ext cx="36195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7EA52113-09CB-4436-8774-EAAEEE8922BD}" type="slidenum">
              <a:rPr lang="en-US" altLang="en-US"/>
              <a:pPr/>
              <a:t>‹#›</a:t>
            </a:fld>
            <a:endParaRPr lang="en-US" altLang="en-US" dirty="0"/>
          </a:p>
        </p:txBody>
      </p:sp>
    </p:spTree>
    <p:extLst>
      <p:ext uri="{BB962C8B-B14F-4D97-AF65-F5344CB8AC3E}">
        <p14:creationId xmlns:p14="http://schemas.microsoft.com/office/powerpoint/2010/main" val="203742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CDE9A269-D3B8-4F09-BE88-E82CBB3784FB}" type="slidenum">
              <a:rPr lang="en-US" altLang="en-US"/>
              <a:pPr/>
              <a:t>‹#›</a:t>
            </a:fld>
            <a:endParaRPr lang="en-US" altLang="en-US" dirty="0"/>
          </a:p>
        </p:txBody>
      </p:sp>
    </p:spTree>
    <p:extLst>
      <p:ext uri="{BB962C8B-B14F-4D97-AF65-F5344CB8AC3E}">
        <p14:creationId xmlns:p14="http://schemas.microsoft.com/office/powerpoint/2010/main" val="525660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4A127368-DF42-447C-AC6E-1D2B4DC1A3F1}" type="slidenum">
              <a:rPr lang="en-US" altLang="en-US"/>
              <a:pPr/>
              <a:t>‹#›</a:t>
            </a:fld>
            <a:endParaRPr lang="en-US" altLang="en-US" dirty="0"/>
          </a:p>
        </p:txBody>
      </p:sp>
    </p:spTree>
    <p:extLst>
      <p:ext uri="{BB962C8B-B14F-4D97-AF65-F5344CB8AC3E}">
        <p14:creationId xmlns:p14="http://schemas.microsoft.com/office/powerpoint/2010/main" val="359448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DEBE5B12-E27B-448F-8043-55B99C8A394E}" type="slidenum">
              <a:rPr lang="en-US" altLang="en-US"/>
              <a:pPr/>
              <a:t>‹#›</a:t>
            </a:fld>
            <a:endParaRPr lang="en-US" altLang="en-US" dirty="0"/>
          </a:p>
        </p:txBody>
      </p:sp>
    </p:spTree>
    <p:extLst>
      <p:ext uri="{BB962C8B-B14F-4D97-AF65-F5344CB8AC3E}">
        <p14:creationId xmlns:p14="http://schemas.microsoft.com/office/powerpoint/2010/main" val="2118986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F40048D0-D6D3-4DEB-9103-23054E9B16E2}" type="slidenum">
              <a:rPr lang="en-US" altLang="en-US"/>
              <a:pPr/>
              <a:t>‹#›</a:t>
            </a:fld>
            <a:endParaRPr lang="en-US" altLang="en-US" dirty="0"/>
          </a:p>
        </p:txBody>
      </p:sp>
    </p:spTree>
    <p:extLst>
      <p:ext uri="{BB962C8B-B14F-4D97-AF65-F5344CB8AC3E}">
        <p14:creationId xmlns:p14="http://schemas.microsoft.com/office/powerpoint/2010/main" val="163485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67EF122E-8A9A-4730-890C-D671C1D2D22C}" type="slidenum">
              <a:rPr lang="en-US" altLang="en-US"/>
              <a:pPr/>
              <a:t>‹#›</a:t>
            </a:fld>
            <a:endParaRPr lang="en-US" altLang="en-US" dirty="0"/>
          </a:p>
        </p:txBody>
      </p:sp>
    </p:spTree>
    <p:extLst>
      <p:ext uri="{BB962C8B-B14F-4D97-AF65-F5344CB8AC3E}">
        <p14:creationId xmlns:p14="http://schemas.microsoft.com/office/powerpoint/2010/main" val="4044916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CA28A58F-2A07-43DF-A9E1-7487E367C4AD}" type="slidenum">
              <a:rPr lang="en-US" altLang="en-US"/>
              <a:pPr/>
              <a:t>‹#›</a:t>
            </a:fld>
            <a:endParaRPr lang="en-US" altLang="en-US" dirty="0"/>
          </a:p>
        </p:txBody>
      </p:sp>
    </p:spTree>
    <p:extLst>
      <p:ext uri="{BB962C8B-B14F-4D97-AF65-F5344CB8AC3E}">
        <p14:creationId xmlns:p14="http://schemas.microsoft.com/office/powerpoint/2010/main" val="106938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1750" y="304800"/>
            <a:ext cx="18478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04800"/>
            <a:ext cx="53911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DB64188F-6EBB-459D-99D6-63C26C9CB3D9}" type="slidenum">
              <a:rPr lang="en-US" altLang="en-US"/>
              <a:pPr/>
              <a:t>‹#›</a:t>
            </a:fld>
            <a:endParaRPr lang="en-US" altLang="en-US" dirty="0"/>
          </a:p>
        </p:txBody>
      </p:sp>
    </p:spTree>
    <p:extLst>
      <p:ext uri="{BB962C8B-B14F-4D97-AF65-F5344CB8AC3E}">
        <p14:creationId xmlns:p14="http://schemas.microsoft.com/office/powerpoint/2010/main" val="2294440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38200" y="304800"/>
            <a:ext cx="7391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838200" y="1905000"/>
            <a:ext cx="7391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CE4F11F-71F3-4499-889F-03ABFEF9DDFE}"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kern="12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Times New Roman" panose="02020603050405020304" pitchFamily="18" charset="0"/>
        </a:defRPr>
      </a:lvl2pPr>
      <a:lvl3pPr algn="l" rtl="0" eaLnBrk="1" fontAlgn="base" hangingPunct="1">
        <a:spcBef>
          <a:spcPct val="0"/>
        </a:spcBef>
        <a:spcAft>
          <a:spcPct val="0"/>
        </a:spcAft>
        <a:defRPr sz="4400">
          <a:solidFill>
            <a:schemeClr val="bg1"/>
          </a:solidFill>
          <a:latin typeface="Times New Roman" panose="02020603050405020304" pitchFamily="18" charset="0"/>
        </a:defRPr>
      </a:lvl3pPr>
      <a:lvl4pPr algn="l" rtl="0" eaLnBrk="1" fontAlgn="base" hangingPunct="1">
        <a:spcBef>
          <a:spcPct val="0"/>
        </a:spcBef>
        <a:spcAft>
          <a:spcPct val="0"/>
        </a:spcAft>
        <a:defRPr sz="4400">
          <a:solidFill>
            <a:schemeClr val="bg1"/>
          </a:solidFill>
          <a:latin typeface="Times New Roman" panose="02020603050405020304" pitchFamily="18" charset="0"/>
        </a:defRPr>
      </a:lvl4pPr>
      <a:lvl5pPr algn="l" rtl="0" eaLnBrk="1" fontAlgn="base" hangingPunct="1">
        <a:spcBef>
          <a:spcPct val="0"/>
        </a:spcBef>
        <a:spcAft>
          <a:spcPct val="0"/>
        </a:spcAft>
        <a:defRPr sz="4400">
          <a:solidFill>
            <a:schemeClr val="bg1"/>
          </a:solidFill>
          <a:latin typeface="Times New Roman" panose="02020603050405020304" pitchFamily="18" charset="0"/>
        </a:defRPr>
      </a:lvl5pPr>
      <a:lvl6pPr marL="457200" algn="l" rtl="0" eaLnBrk="1" fontAlgn="base" hangingPunct="1">
        <a:spcBef>
          <a:spcPct val="0"/>
        </a:spcBef>
        <a:spcAft>
          <a:spcPct val="0"/>
        </a:spcAft>
        <a:defRPr sz="4400">
          <a:solidFill>
            <a:schemeClr val="bg1"/>
          </a:solidFill>
          <a:latin typeface="Times New Roman" panose="02020603050405020304" pitchFamily="18" charset="0"/>
        </a:defRPr>
      </a:lvl6pPr>
      <a:lvl7pPr marL="914400" algn="l" rtl="0" eaLnBrk="1" fontAlgn="base" hangingPunct="1">
        <a:spcBef>
          <a:spcPct val="0"/>
        </a:spcBef>
        <a:spcAft>
          <a:spcPct val="0"/>
        </a:spcAft>
        <a:defRPr sz="4400">
          <a:solidFill>
            <a:schemeClr val="bg1"/>
          </a:solidFill>
          <a:latin typeface="Times New Roman" panose="02020603050405020304" pitchFamily="18" charset="0"/>
        </a:defRPr>
      </a:lvl7pPr>
      <a:lvl8pPr marL="1371600" algn="l" rtl="0" eaLnBrk="1" fontAlgn="base" hangingPunct="1">
        <a:spcBef>
          <a:spcPct val="0"/>
        </a:spcBef>
        <a:spcAft>
          <a:spcPct val="0"/>
        </a:spcAft>
        <a:defRPr sz="4400">
          <a:solidFill>
            <a:schemeClr val="bg1"/>
          </a:solidFill>
          <a:latin typeface="Times New Roman" panose="02020603050405020304" pitchFamily="18" charset="0"/>
        </a:defRPr>
      </a:lvl8pPr>
      <a:lvl9pPr marL="1828800" algn="l" rtl="0" eaLnBrk="1" fontAlgn="base" hangingPunct="1">
        <a:spcBef>
          <a:spcPct val="0"/>
        </a:spcBef>
        <a:spcAft>
          <a:spcPct val="0"/>
        </a:spcAft>
        <a:defRPr sz="4400">
          <a:solidFill>
            <a:schemeClr val="bg1"/>
          </a:solidFill>
          <a:latin typeface="Times New Roman" panose="02020603050405020304" pitchFamily="18" charset="0"/>
        </a:defRPr>
      </a:lvl9pPr>
    </p:titleStyle>
    <p:bodyStyle>
      <a:lvl1pPr marL="342900" indent="-342900" algn="l" rtl="0" eaLnBrk="1" fontAlgn="base" hangingPunct="1">
        <a:spcBef>
          <a:spcPct val="20000"/>
        </a:spcBef>
        <a:spcAft>
          <a:spcPct val="0"/>
        </a:spcAft>
        <a:buChar char="•"/>
        <a:defRPr sz="2400" b="1" kern="1200">
          <a:solidFill>
            <a:srgbClr val="DDDDDD"/>
          </a:solidFill>
          <a:latin typeface="+mn-lt"/>
          <a:ea typeface="+mn-ea"/>
          <a:cs typeface="+mn-cs"/>
        </a:defRPr>
      </a:lvl1pPr>
      <a:lvl2pPr marL="742950" indent="-285750" algn="l" rtl="0" eaLnBrk="1" fontAlgn="base" hangingPunct="1">
        <a:spcBef>
          <a:spcPct val="20000"/>
        </a:spcBef>
        <a:spcAft>
          <a:spcPct val="0"/>
        </a:spcAft>
        <a:buChar char="–"/>
        <a:defRPr sz="2000" b="1" kern="1200">
          <a:solidFill>
            <a:srgbClr val="DDDDDD"/>
          </a:solidFill>
          <a:latin typeface="+mn-lt"/>
          <a:ea typeface="+mn-ea"/>
          <a:cs typeface="+mn-cs"/>
        </a:defRPr>
      </a:lvl2pPr>
      <a:lvl3pPr marL="1143000" indent="-228600" algn="l" rtl="0" eaLnBrk="1" fontAlgn="base" hangingPunct="1">
        <a:spcBef>
          <a:spcPct val="20000"/>
        </a:spcBef>
        <a:spcAft>
          <a:spcPct val="0"/>
        </a:spcAft>
        <a:buChar char="•"/>
        <a:defRPr b="1" kern="1200">
          <a:solidFill>
            <a:srgbClr val="DDDDDD"/>
          </a:solidFill>
          <a:latin typeface="+mn-lt"/>
          <a:ea typeface="+mn-ea"/>
          <a:cs typeface="+mn-cs"/>
        </a:defRPr>
      </a:lvl3pPr>
      <a:lvl4pPr marL="1600200" indent="-228600" algn="l" rtl="0" eaLnBrk="1" fontAlgn="base" hangingPunct="1">
        <a:spcBef>
          <a:spcPct val="20000"/>
        </a:spcBef>
        <a:spcAft>
          <a:spcPct val="0"/>
        </a:spcAft>
        <a:buChar char="–"/>
        <a:defRPr sz="1600" b="1" kern="1200">
          <a:solidFill>
            <a:srgbClr val="DDDDDD"/>
          </a:solidFill>
          <a:latin typeface="+mn-lt"/>
          <a:ea typeface="+mn-ea"/>
          <a:cs typeface="+mn-cs"/>
        </a:defRPr>
      </a:lvl4pPr>
      <a:lvl5pPr marL="2057400" indent="-228600" algn="l" rtl="0" eaLnBrk="1" fontAlgn="base" hangingPunct="1">
        <a:spcBef>
          <a:spcPct val="20000"/>
        </a:spcBef>
        <a:spcAft>
          <a:spcPct val="0"/>
        </a:spcAft>
        <a:buChar char="»"/>
        <a:defRPr sz="1600" b="1" kern="1200">
          <a:solidFill>
            <a:srgbClr val="DDDDD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1578;&#1583;&#1608;&#1610;&#1606;%20&#1591;&#1585;&#1581;%20&#1605;&#1583;&#1575;&#1582;&#1604;&#1607;/&#1575;&#1591;&#1604;&#1575;&#1593;&#1575;&#1578;%20&#1593;&#1605;&#1608;&#1605;&#1610;%201.do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Microsoft_Word_97_-_2003_Document1.doc"/></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00981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ctrTitle"/>
          </p:nvPr>
        </p:nvSpPr>
        <p:spPr/>
        <p:txBody>
          <a:bodyPr/>
          <a:lstStyle/>
          <a:p>
            <a:pPr rtl="1"/>
            <a:r>
              <a:rPr lang="fa-IR" altLang="en-US" sz="2400" dirty="0" smtClean="0">
                <a:cs typeface="B Nazanin" panose="00000400000000000000" pitchFamily="2" charset="-78"/>
              </a:rPr>
              <a:t>اصول سیاستگذاری و برنامه ریزی عملیاتی در حوزه بهداشت</a:t>
            </a:r>
            <a:endParaRPr lang="en-US" altLang="en-US" sz="2400" dirty="0"/>
          </a:p>
        </p:txBody>
      </p:sp>
      <p:sp>
        <p:nvSpPr>
          <p:cNvPr id="8197" name="Rectangle 5"/>
          <p:cNvSpPr>
            <a:spLocks noGrp="1" noChangeArrowheads="1"/>
          </p:cNvSpPr>
          <p:nvPr>
            <p:ph type="subTitle" idx="1"/>
          </p:nvPr>
        </p:nvSpPr>
        <p:spPr/>
        <p:txBody>
          <a:bodyPr/>
          <a:lstStyle/>
          <a:p>
            <a:pPr algn="ctr"/>
            <a:r>
              <a:rPr lang="fa-IR" altLang="en-US" dirty="0" smtClean="0">
                <a:cs typeface="B Nazanin" panose="00000400000000000000" pitchFamily="2" charset="-78"/>
              </a:rPr>
              <a:t>امین جهاد سروستانی</a:t>
            </a:r>
          </a:p>
          <a:p>
            <a:pPr algn="ctr"/>
            <a:r>
              <a:rPr lang="fa-IR" altLang="en-US" dirty="0" smtClean="0">
                <a:cs typeface="B Nazanin" panose="00000400000000000000" pitchFamily="2" charset="-78"/>
              </a:rPr>
              <a:t>دکتری تخصصی سیاستگذاری سلامت</a:t>
            </a:r>
            <a:endParaRPr lang="en-US" altLang="en-US" dirty="0" smtClean="0">
              <a:cs typeface="B Nazanin" panose="00000400000000000000" pitchFamily="2" charset="-78"/>
            </a:endParaRPr>
          </a:p>
          <a:p>
            <a:pPr algn="ctr"/>
            <a:endParaRPr lang="en-US" altLang="en-US" dirty="0">
              <a:cs typeface="B Nazanin" panose="00000400000000000000" pitchFamily="2" charset="-78"/>
            </a:endParaRPr>
          </a:p>
          <a:p>
            <a:pPr algn="ctr"/>
            <a:r>
              <a:rPr lang="fa-IR" altLang="en-US" dirty="0" smtClean="0">
                <a:cs typeface="B Nazanin" panose="00000400000000000000" pitchFamily="2" charset="-78"/>
              </a:rPr>
              <a:t>مهرماه 1402</a:t>
            </a:r>
            <a:endParaRPr lang="en-US" altLang="en-US" dirty="0">
              <a:cs typeface="B Nazanin" panose="000004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3734" y="188640"/>
            <a:ext cx="1408932" cy="166647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82159"/>
            <a:ext cx="1632027" cy="147943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r" rtl="1"/>
            <a:r>
              <a:rPr lang="fa-IR" altLang="en-US" dirty="0" smtClean="0">
                <a:cs typeface="B Nazanin" panose="00000400000000000000" pitchFamily="2" charset="-78"/>
              </a:rPr>
              <a:t>فهرست مفاهیم</a:t>
            </a:r>
            <a:endParaRPr lang="en-US" altLang="en-US" dirty="0">
              <a:cs typeface="B Nazanin" panose="00000400000000000000" pitchFamily="2" charset="-78"/>
            </a:endParaRPr>
          </a:p>
        </p:txBody>
      </p:sp>
      <p:sp>
        <p:nvSpPr>
          <p:cNvPr id="9219" name="Rectangle 3"/>
          <p:cNvSpPr>
            <a:spLocks noGrp="1" noChangeArrowheads="1"/>
          </p:cNvSpPr>
          <p:nvPr>
            <p:ph type="body" idx="1"/>
          </p:nvPr>
        </p:nvSpPr>
        <p:spPr/>
        <p:txBody>
          <a:bodyPr/>
          <a:lstStyle/>
          <a:p>
            <a:pPr algn="r" rtl="1">
              <a:lnSpc>
                <a:spcPct val="150000"/>
              </a:lnSpc>
              <a:buFont typeface="Wingdings" panose="05000000000000000000" pitchFamily="2" charset="2"/>
              <a:buNone/>
            </a:pPr>
            <a:endParaRPr lang="fa-IR" altLang="en-US" dirty="0" smtClean="0">
              <a:solidFill>
                <a:schemeClr val="tx1"/>
              </a:solidFill>
              <a:cs typeface="B Nazanin" panose="00000400000000000000" pitchFamily="2" charset="-78"/>
            </a:endParaRPr>
          </a:p>
          <a:p>
            <a:pPr algn="r" rtl="1">
              <a:lnSpc>
                <a:spcPct val="150000"/>
              </a:lnSpc>
              <a:buFont typeface="Wingdings" panose="05000000000000000000" pitchFamily="2" charset="2"/>
              <a:buNone/>
            </a:pPr>
            <a:endParaRPr lang="fa-IR" altLang="en-US" dirty="0">
              <a:solidFill>
                <a:schemeClr val="tx1"/>
              </a:solidFill>
              <a:cs typeface="B Nazanin" panose="00000400000000000000" pitchFamily="2" charset="-78"/>
            </a:endParaRP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1- تعاریف و مفاهیم</a:t>
            </a: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2- برنامه ریزی استراتژیک</a:t>
            </a: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3- برنامه ریزی عملیاتی</a:t>
            </a:r>
            <a:r>
              <a:rPr lang="en-US" altLang="en-US" dirty="0" smtClean="0">
                <a:solidFill>
                  <a:schemeClr val="tx1"/>
                </a:solidFill>
                <a:cs typeface="B Nazanin" panose="00000400000000000000" pitchFamily="2" charset="-78"/>
              </a:rPr>
              <a:t> </a:t>
            </a:r>
            <a:r>
              <a:rPr lang="fa-IR" altLang="en-US" dirty="0" smtClean="0">
                <a:solidFill>
                  <a:schemeClr val="tx1"/>
                </a:solidFill>
                <a:cs typeface="B Nazanin" panose="00000400000000000000" pitchFamily="2" charset="-78"/>
              </a:rPr>
              <a:t> </a:t>
            </a:r>
            <a:endParaRPr lang="fa-IR" altLang="en-US" dirty="0">
              <a:solidFill>
                <a:schemeClr val="tx1"/>
              </a:solidFill>
              <a:cs typeface="B Nazanin" panose="00000400000000000000" pitchFamily="2" charset="-78"/>
            </a:endParaRPr>
          </a:p>
        </p:txBody>
      </p:sp>
      <p:sp>
        <p:nvSpPr>
          <p:cNvPr id="2" name="5-Point Star 1"/>
          <p:cNvSpPr/>
          <p:nvPr/>
        </p:nvSpPr>
        <p:spPr>
          <a:xfrm>
            <a:off x="4644008" y="4509120"/>
            <a:ext cx="432048" cy="432048"/>
          </a:xfrm>
          <a:prstGeom prst="star5">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4166744" y="4509120"/>
            <a:ext cx="432048" cy="432048"/>
          </a:xfrm>
          <a:prstGeom prst="star5">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5119616" y="4509120"/>
            <a:ext cx="432048" cy="432048"/>
          </a:xfrm>
          <a:prstGeom prst="star5">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r" rtl="1">
              <a:defRPr/>
            </a:pPr>
            <a:r>
              <a:rPr lang="ar-SA" dirty="0">
                <a:cs typeface="B Titr" pitchFamily="2" charset="-78"/>
              </a:rPr>
              <a:t>امير مومنان علي (ع</a:t>
            </a:r>
            <a:r>
              <a:rPr lang="ar-SA" dirty="0" smtClean="0">
                <a:cs typeface="B Titr" pitchFamily="2" charset="-78"/>
              </a:rPr>
              <a:t>):</a:t>
            </a:r>
            <a:endParaRPr lang="ar-SA" dirty="0">
              <a:cs typeface="B Titr" pitchFamily="2" charset="-78"/>
            </a:endParaRPr>
          </a:p>
        </p:txBody>
      </p:sp>
      <p:sp>
        <p:nvSpPr>
          <p:cNvPr id="12291" name="Rectangle 3"/>
          <p:cNvSpPr>
            <a:spLocks noGrp="1" noChangeArrowheads="1"/>
          </p:cNvSpPr>
          <p:nvPr>
            <p:ph type="body" idx="1"/>
          </p:nvPr>
        </p:nvSpPr>
        <p:spPr/>
        <p:txBody>
          <a:bodyPr/>
          <a:lstStyle/>
          <a:p>
            <a:pPr marL="0" indent="0" algn="r" rtl="1">
              <a:buNone/>
              <a:defRPr/>
            </a:pPr>
            <a:r>
              <a:rPr lang="ar-SA" dirty="0" smtClean="0">
                <a:cs typeface="B Titr" pitchFamily="2" charset="-78"/>
              </a:rPr>
              <a:t>خدا </a:t>
            </a:r>
            <a:r>
              <a:rPr lang="ar-SA" dirty="0">
                <a:cs typeface="B Titr" pitchFamily="2" charset="-78"/>
              </a:rPr>
              <a:t>رحمت كند كسي را كه بداند </a:t>
            </a:r>
          </a:p>
          <a:p>
            <a:pPr marL="0" indent="0" algn="r" rtl="1">
              <a:buNone/>
              <a:defRPr/>
            </a:pPr>
            <a:r>
              <a:rPr lang="ar-SA" dirty="0">
                <a:solidFill>
                  <a:schemeClr val="folHlink"/>
                </a:solidFill>
                <a:cs typeface="B Titr" pitchFamily="2" charset="-78"/>
              </a:rPr>
              <a:t>	</a:t>
            </a:r>
            <a:r>
              <a:rPr lang="ar-SA" dirty="0">
                <a:solidFill>
                  <a:schemeClr val="bg2"/>
                </a:solidFill>
                <a:cs typeface="B Titr" pitchFamily="2" charset="-78"/>
              </a:rPr>
              <a:t>ازكجاست ؟ </a:t>
            </a:r>
          </a:p>
          <a:p>
            <a:pPr marL="0" indent="0" algn="r" rtl="1">
              <a:buNone/>
              <a:defRPr/>
            </a:pPr>
            <a:r>
              <a:rPr lang="ar-SA" dirty="0">
                <a:solidFill>
                  <a:schemeClr val="bg2"/>
                </a:solidFill>
                <a:cs typeface="B Titr" pitchFamily="2" charset="-78"/>
              </a:rPr>
              <a:t>		در كجاست ؟ </a:t>
            </a:r>
          </a:p>
          <a:p>
            <a:pPr marL="0" indent="0" algn="r" rtl="1">
              <a:buNone/>
              <a:defRPr/>
            </a:pPr>
            <a:r>
              <a:rPr lang="ar-SA" dirty="0">
                <a:solidFill>
                  <a:schemeClr val="bg2"/>
                </a:solidFill>
                <a:cs typeface="B Titr" pitchFamily="2" charset="-78"/>
              </a:rPr>
              <a:t>			 به كجا مي رود </a:t>
            </a:r>
            <a:r>
              <a:rPr lang="ar-SA" dirty="0" smtClean="0">
                <a:solidFill>
                  <a:schemeClr val="bg2"/>
                </a:solidFill>
                <a:cs typeface="B Titr" pitchFamily="2" charset="-78"/>
              </a:rPr>
              <a:t>؟</a:t>
            </a:r>
            <a:endParaRPr lang="en-US" dirty="0" smtClean="0">
              <a:solidFill>
                <a:schemeClr val="bg2"/>
              </a:solidFill>
              <a:cs typeface="B Titr" pitchFamily="2" charset="-78"/>
            </a:endParaRPr>
          </a:p>
          <a:p>
            <a:pPr marL="0" indent="0" algn="r" rtl="1">
              <a:buNone/>
              <a:defRPr/>
            </a:pPr>
            <a:endParaRPr lang="en-US" dirty="0">
              <a:solidFill>
                <a:schemeClr val="bg2"/>
              </a:solidFill>
              <a:cs typeface="B Titr" pitchFamily="2" charset="-78"/>
            </a:endParaRPr>
          </a:p>
          <a:p>
            <a:pPr algn="r" rtl="1"/>
            <a:endParaRPr lang="en-US" altLang="en-US" dirty="0" smtClean="0">
              <a:solidFill>
                <a:schemeClr val="tx1"/>
              </a:solidFill>
            </a:endParaRPr>
          </a:p>
          <a:p>
            <a:pPr marL="0" indent="0" algn="ctr" rtl="1">
              <a:buNone/>
            </a:pPr>
            <a:r>
              <a:rPr lang="fa-IR" altLang="en-US" dirty="0" smtClean="0">
                <a:solidFill>
                  <a:schemeClr val="tx1"/>
                </a:solidFill>
                <a:cs typeface="B Titr" panose="00000700000000000000" pitchFamily="2" charset="-78"/>
              </a:rPr>
              <a:t>"</a:t>
            </a:r>
            <a:r>
              <a:rPr lang="fa-IR" altLang="en-US" dirty="0">
                <a:solidFill>
                  <a:schemeClr val="tx1"/>
                </a:solidFill>
                <a:cs typeface="B Titr" panose="00000700000000000000" pitchFamily="2" charset="-78"/>
              </a:rPr>
              <a:t> به پيامدها بينديش تا در بحران‌ها گرفتار نشوي</a:t>
            </a:r>
            <a:r>
              <a:rPr lang="fa-IR" altLang="en-US" dirty="0" smtClean="0">
                <a:solidFill>
                  <a:schemeClr val="tx1"/>
                </a:solidFill>
              </a:rPr>
              <a:t>". </a:t>
            </a:r>
            <a:endParaRPr lang="en-US" altLang="en-US" dirty="0" smtClean="0">
              <a:solidFill>
                <a:schemeClr val="tx1"/>
              </a:solidFill>
            </a:endParaRPr>
          </a:p>
          <a:p>
            <a:pPr marL="0" indent="0" algn="r" rtl="1">
              <a:buNone/>
            </a:pPr>
            <a:endParaRPr lang="en-US" altLang="en-US"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تعاریف و مفاهیم</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وظایف مدیریت:</a:t>
            </a:r>
            <a:endParaRPr lang="en-US" altLang="en-US" dirty="0" smtClean="0">
              <a:solidFill>
                <a:schemeClr val="tx1"/>
              </a:solidFill>
              <a:cs typeface="B Nazanin" panose="00000400000000000000" pitchFamily="2" charset="-78"/>
            </a:endParaRPr>
          </a:p>
          <a:p>
            <a:pPr algn="r" rtl="1">
              <a:lnSpc>
                <a:spcPct val="90000"/>
              </a:lnSpc>
              <a:buFont typeface="Wingdings" panose="05000000000000000000" pitchFamily="2" charset="2"/>
              <a:buNone/>
            </a:pPr>
            <a:endParaRPr lang="fa-IR" altLang="en-US" dirty="0" smtClean="0">
              <a:solidFill>
                <a:schemeClr val="tx1"/>
              </a:solidFill>
              <a:cs typeface="B Nazanin" panose="00000400000000000000" pitchFamily="2" charset="-78"/>
            </a:endParaRPr>
          </a:p>
          <a:p>
            <a:pPr algn="r" rtl="1">
              <a:lnSpc>
                <a:spcPct val="90000"/>
              </a:lnSpc>
              <a:buFont typeface="Wingdings" panose="05000000000000000000" pitchFamily="2" charset="2"/>
              <a:buNone/>
            </a:pPr>
            <a:r>
              <a:rPr lang="fa-IR" altLang="en-US" b="0" dirty="0" smtClean="0">
                <a:solidFill>
                  <a:schemeClr val="tx1"/>
                </a:solidFill>
                <a:cs typeface="B Nazanin" panose="00000400000000000000" pitchFamily="2" charset="-78"/>
              </a:rPr>
              <a:t>1- برنامه ریزی</a:t>
            </a:r>
          </a:p>
          <a:p>
            <a:pPr algn="r" rtl="1">
              <a:lnSpc>
                <a:spcPct val="90000"/>
              </a:lnSpc>
              <a:buFont typeface="Wingdings" panose="05000000000000000000" pitchFamily="2" charset="2"/>
              <a:buNone/>
            </a:pPr>
            <a:r>
              <a:rPr lang="fa-IR" altLang="en-US" b="0" dirty="0" smtClean="0">
                <a:solidFill>
                  <a:schemeClr val="tx1"/>
                </a:solidFill>
                <a:cs typeface="B Nazanin" panose="00000400000000000000" pitchFamily="2" charset="-78"/>
              </a:rPr>
              <a:t>2- سازماندهی</a:t>
            </a:r>
          </a:p>
          <a:p>
            <a:pPr algn="r" rtl="1">
              <a:lnSpc>
                <a:spcPct val="90000"/>
              </a:lnSpc>
              <a:buFont typeface="Wingdings" panose="05000000000000000000" pitchFamily="2" charset="2"/>
              <a:buNone/>
            </a:pPr>
            <a:r>
              <a:rPr lang="fa-IR" altLang="en-US" b="0" dirty="0" smtClean="0">
                <a:solidFill>
                  <a:schemeClr val="tx1"/>
                </a:solidFill>
                <a:cs typeface="B Nazanin" panose="00000400000000000000" pitchFamily="2" charset="-78"/>
              </a:rPr>
              <a:t>3- استخدام</a:t>
            </a:r>
          </a:p>
          <a:p>
            <a:pPr algn="r" rtl="1">
              <a:lnSpc>
                <a:spcPct val="90000"/>
              </a:lnSpc>
              <a:buFont typeface="Wingdings" panose="05000000000000000000" pitchFamily="2" charset="2"/>
              <a:buNone/>
            </a:pPr>
            <a:r>
              <a:rPr lang="fa-IR" altLang="en-US" b="0" dirty="0" smtClean="0">
                <a:solidFill>
                  <a:schemeClr val="tx1"/>
                </a:solidFill>
                <a:cs typeface="B Nazanin" panose="00000400000000000000" pitchFamily="2" charset="-78"/>
              </a:rPr>
              <a:t>4- هدایت</a:t>
            </a:r>
          </a:p>
          <a:p>
            <a:pPr algn="r" rtl="1">
              <a:lnSpc>
                <a:spcPct val="90000"/>
              </a:lnSpc>
              <a:buFont typeface="Wingdings" panose="05000000000000000000" pitchFamily="2" charset="2"/>
              <a:buNone/>
            </a:pPr>
            <a:r>
              <a:rPr lang="fa-IR" altLang="en-US" b="0" dirty="0" smtClean="0">
                <a:solidFill>
                  <a:schemeClr val="tx1"/>
                </a:solidFill>
                <a:cs typeface="B Nazanin" panose="00000400000000000000" pitchFamily="2" charset="-78"/>
              </a:rPr>
              <a:t>5- کنترل</a:t>
            </a:r>
          </a:p>
          <a:p>
            <a:pPr algn="ctr" rtl="1">
              <a:lnSpc>
                <a:spcPct val="90000"/>
              </a:lnSpc>
              <a:buFont typeface="Wingdings" panose="05000000000000000000" pitchFamily="2" charset="2"/>
              <a:buNone/>
            </a:pPr>
            <a:r>
              <a:rPr lang="fa-IR" altLang="en-US" dirty="0" smtClean="0">
                <a:cs typeface="B Nazanin" panose="00000400000000000000" pitchFamily="2" charset="-78"/>
              </a:rPr>
              <a:t>فلسفه برنامه ریزی:</a:t>
            </a:r>
          </a:p>
          <a:p>
            <a:pPr algn="ctr" rtl="1">
              <a:lnSpc>
                <a:spcPct val="90000"/>
              </a:lnSpc>
              <a:buFont typeface="Wingdings" panose="05000000000000000000" pitchFamily="2" charset="2"/>
              <a:buNone/>
            </a:pPr>
            <a:endParaRPr lang="en-US" altLang="en-US" dirty="0" smtClean="0">
              <a:cs typeface="B Nazanin" panose="00000400000000000000" pitchFamily="2" charset="-78"/>
            </a:endParaRPr>
          </a:p>
          <a:p>
            <a:pPr algn="ctr" rtl="1">
              <a:lnSpc>
                <a:spcPct val="90000"/>
              </a:lnSpc>
              <a:buFont typeface="Wingdings" panose="05000000000000000000" pitchFamily="2" charset="2"/>
              <a:buNone/>
            </a:pPr>
            <a:r>
              <a:rPr lang="fa-IR" altLang="en-US" dirty="0" smtClean="0">
                <a:cs typeface="B Nazanin" panose="00000400000000000000" pitchFamily="2" charset="-78"/>
              </a:rPr>
              <a:t>چرا برنامه ریزی لازم است؟</a:t>
            </a:r>
          </a:p>
          <a:p>
            <a:pPr marL="0" indent="0" algn="ctr" rtl="1">
              <a:buNone/>
            </a:pPr>
            <a:endParaRPr lang="en-US" dirty="0">
              <a:solidFill>
                <a:schemeClr val="tx1"/>
              </a:solidFill>
            </a:endParaRPr>
          </a:p>
        </p:txBody>
      </p:sp>
    </p:spTree>
    <p:extLst>
      <p:ext uri="{BB962C8B-B14F-4D97-AF65-F5344CB8AC3E}">
        <p14:creationId xmlns:p14="http://schemas.microsoft.com/office/powerpoint/2010/main" val="1518012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برنامه ریزی</a:t>
            </a:r>
            <a:r>
              <a:rPr lang="fa-IR" altLang="en-US"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marL="0" indent="0" algn="just" rtl="1">
              <a:buNone/>
            </a:pPr>
            <a:r>
              <a:rPr lang="fa-IR" altLang="en-US" b="0" dirty="0" smtClean="0">
                <a:solidFill>
                  <a:schemeClr val="tx1"/>
                </a:solidFill>
                <a:cs typeface="B Nazanin" panose="00000400000000000000" pitchFamily="2" charset="-78"/>
              </a:rPr>
              <a:t>برنامه ریزی عبارت از یک سلسله  </a:t>
            </a:r>
            <a:r>
              <a:rPr lang="fa-IR" altLang="en-US" b="0" dirty="0">
                <a:solidFill>
                  <a:schemeClr val="tx1"/>
                </a:solidFill>
                <a:cs typeface="B Nazanin" panose="00000400000000000000" pitchFamily="2" charset="-78"/>
              </a:rPr>
              <a:t>عملیات منظم، سیستماتیک و مرتبط با یکدیگر</a:t>
            </a:r>
            <a:r>
              <a:rPr lang="fa-IR" altLang="en-US" b="0" dirty="0" smtClean="0">
                <a:solidFill>
                  <a:schemeClr val="tx1"/>
                </a:solidFill>
                <a:cs typeface="B Nazanin" panose="00000400000000000000" pitchFamily="2" charset="-78"/>
              </a:rPr>
              <a:t> بوده که به منظور دستیابی به یکسری </a:t>
            </a:r>
            <a:r>
              <a:rPr lang="fa-IR" altLang="en-US" b="0" dirty="0">
                <a:solidFill>
                  <a:schemeClr val="tx1"/>
                </a:solidFill>
                <a:cs typeface="B Nazanin" panose="00000400000000000000" pitchFamily="2" charset="-78"/>
              </a:rPr>
              <a:t>اهداف</a:t>
            </a:r>
            <a:r>
              <a:rPr lang="fa-IR" altLang="en-US" b="0" dirty="0" smtClean="0">
                <a:solidFill>
                  <a:schemeClr val="tx1"/>
                </a:solidFill>
                <a:cs typeface="B Nazanin" panose="00000400000000000000" pitchFamily="2" charset="-78"/>
              </a:rPr>
              <a:t> معین و مشخص توسط یک </a:t>
            </a:r>
            <a:r>
              <a:rPr lang="fa-IR" altLang="en-US" b="0" dirty="0">
                <a:solidFill>
                  <a:schemeClr val="tx1"/>
                </a:solidFill>
                <a:cs typeface="B Nazanin" panose="00000400000000000000" pitchFamily="2" charset="-78"/>
              </a:rPr>
              <a:t>نهاد، سازمان و یا دولت</a:t>
            </a:r>
            <a:r>
              <a:rPr lang="fa-IR" altLang="en-US" b="0" dirty="0" smtClean="0">
                <a:solidFill>
                  <a:schemeClr val="tx1"/>
                </a:solidFill>
                <a:cs typeface="B Nazanin" panose="00000400000000000000" pitchFamily="2" charset="-78"/>
              </a:rPr>
              <a:t> برای یک </a:t>
            </a:r>
            <a:r>
              <a:rPr lang="fa-IR" altLang="en-US" b="0" dirty="0">
                <a:solidFill>
                  <a:schemeClr val="tx1"/>
                </a:solidFill>
                <a:cs typeface="B Nazanin" panose="00000400000000000000" pitchFamily="2" charset="-78"/>
              </a:rPr>
              <a:t>مدت معین</a:t>
            </a:r>
            <a:r>
              <a:rPr lang="fa-IR" altLang="en-US" b="0" dirty="0" smtClean="0">
                <a:solidFill>
                  <a:schemeClr val="tx1"/>
                </a:solidFill>
                <a:cs typeface="B Nazanin" panose="00000400000000000000" pitchFamily="2" charset="-78"/>
              </a:rPr>
              <a:t> انجام می گیرد.</a:t>
            </a:r>
            <a:endParaRPr lang="en-US" altLang="en-US" b="0" dirty="0" smtClean="0">
              <a:solidFill>
                <a:schemeClr val="tx1"/>
              </a:solidFill>
              <a:cs typeface="B Nazanin" panose="00000400000000000000" pitchFamily="2" charset="-78"/>
            </a:endParaRPr>
          </a:p>
          <a:p>
            <a:pPr algn="r" rtl="1"/>
            <a:endParaRPr lang="fa-IR" dirty="0" smtClean="0"/>
          </a:p>
          <a:p>
            <a:pPr algn="r" rtl="1"/>
            <a:endParaRPr lang="fa-IR" dirty="0"/>
          </a:p>
          <a:p>
            <a:pPr marL="0" indent="0" algn="just" rtl="1">
              <a:buNone/>
            </a:pPr>
            <a:r>
              <a:rPr lang="fa-IR" altLang="en-US" b="0" dirty="0">
                <a:solidFill>
                  <a:schemeClr val="tx1"/>
                </a:solidFill>
                <a:cs typeface="B Nazanin" panose="00000400000000000000" pitchFamily="2" charset="-78"/>
              </a:rPr>
              <a:t>برنامه ريزي فرايند رسمي، تعيين هدف ها براي سازمان، تعيين استراتژي هاي گوناگون و انتخاب استراتژي برتر</a:t>
            </a:r>
            <a:r>
              <a:rPr lang="en-US" altLang="en-US" b="0" dirty="0">
                <a:solidFill>
                  <a:schemeClr val="tx1"/>
                </a:solidFill>
                <a:cs typeface="B Nazanin" panose="00000400000000000000" pitchFamily="2" charset="-78"/>
              </a:rPr>
              <a:t> </a:t>
            </a:r>
            <a:r>
              <a:rPr lang="fa-IR" altLang="en-US" b="0" dirty="0">
                <a:solidFill>
                  <a:schemeClr val="tx1"/>
                </a:solidFill>
                <a:cs typeface="B Nazanin" panose="00000400000000000000" pitchFamily="2" charset="-78"/>
              </a:rPr>
              <a:t>براي رسيدن به آن اهداف با ارزيابي سيستماتيك از نقاط قوت و ضعف داخلي بنگاه و شرايط محيط خارجي سازمان است(ايروينگ</a:t>
            </a:r>
            <a:r>
              <a:rPr lang="en-US" altLang="en-US" b="0" dirty="0">
                <a:solidFill>
                  <a:schemeClr val="tx1"/>
                </a:solidFill>
                <a:cs typeface="B Nazanin" panose="00000400000000000000" pitchFamily="2" charset="-78"/>
              </a:rPr>
              <a:t> </a:t>
            </a:r>
            <a:r>
              <a:rPr lang="fa-IR" altLang="en-US" b="0" dirty="0">
                <a:solidFill>
                  <a:schemeClr val="tx1"/>
                </a:solidFill>
                <a:cs typeface="B Nazanin" panose="00000400000000000000" pitchFamily="2" charset="-78"/>
              </a:rPr>
              <a:t>).</a:t>
            </a:r>
            <a:endParaRPr lang="en-US" altLang="en-US" b="0" dirty="0">
              <a:solidFill>
                <a:schemeClr val="tx1"/>
              </a:solidFill>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1061891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دلایل ضرورت برنامه ریزی:</a:t>
            </a:r>
            <a:endParaRPr lang="en-US" dirty="0"/>
          </a:p>
        </p:txBody>
      </p:sp>
      <p:sp>
        <p:nvSpPr>
          <p:cNvPr id="3" name="Content Placeholder 2"/>
          <p:cNvSpPr>
            <a:spLocks noGrp="1"/>
          </p:cNvSpPr>
          <p:nvPr>
            <p:ph idx="1"/>
          </p:nvPr>
        </p:nvSpPr>
        <p:spPr/>
        <p:txBody>
          <a:bodyPr/>
          <a:lstStyle/>
          <a:p>
            <a:pPr algn="r" rtl="1">
              <a:lnSpc>
                <a:spcPct val="90000"/>
              </a:lnSpc>
              <a:buFont typeface="Wingdings" panose="05000000000000000000" pitchFamily="2" charset="2"/>
              <a:buNone/>
            </a:pPr>
            <a:endParaRPr lang="en-US" altLang="en-US" dirty="0" smtClean="0">
              <a:solidFill>
                <a:schemeClr val="tx1"/>
              </a:solidFill>
              <a:cs typeface="B Nazanin" panose="00000400000000000000" pitchFamily="2" charset="-78"/>
            </a:endParaRPr>
          </a:p>
          <a:p>
            <a:pPr algn="r" rtl="1">
              <a:lnSpc>
                <a:spcPct val="90000"/>
              </a:lnSpc>
              <a:buFont typeface="Wingdings" panose="05000000000000000000" pitchFamily="2" charset="2"/>
              <a:buNone/>
            </a:pPr>
            <a:endParaRPr lang="en-US" altLang="en-US" dirty="0">
              <a:solidFill>
                <a:schemeClr val="tx1"/>
              </a:solidFill>
              <a:cs typeface="B Nazanin" panose="00000400000000000000" pitchFamily="2" charset="-78"/>
            </a:endParaRPr>
          </a:p>
          <a:p>
            <a:pPr algn="r" rtl="1">
              <a:lnSpc>
                <a:spcPct val="200000"/>
              </a:lnSpc>
              <a:buFont typeface="Wingdings" panose="05000000000000000000" pitchFamily="2" charset="2"/>
              <a:buNone/>
            </a:pPr>
            <a:r>
              <a:rPr lang="fa-IR" altLang="en-US" dirty="0" smtClean="0">
                <a:solidFill>
                  <a:schemeClr val="tx1"/>
                </a:solidFill>
                <a:cs typeface="B Nazanin" panose="00000400000000000000" pitchFamily="2" charset="-78"/>
              </a:rPr>
              <a:t>1- تصحیح کننده رفتار بازار</a:t>
            </a:r>
          </a:p>
          <a:p>
            <a:pPr algn="r" rtl="1">
              <a:lnSpc>
                <a:spcPct val="200000"/>
              </a:lnSpc>
              <a:buFont typeface="Wingdings" panose="05000000000000000000" pitchFamily="2" charset="2"/>
              <a:buNone/>
            </a:pPr>
            <a:r>
              <a:rPr lang="fa-IR" altLang="en-US" dirty="0" smtClean="0">
                <a:solidFill>
                  <a:schemeClr val="tx1"/>
                </a:solidFill>
                <a:cs typeface="B Nazanin" panose="00000400000000000000" pitchFamily="2" charset="-78"/>
              </a:rPr>
              <a:t>2- رفتار عقلایی و افزایش کارایی</a:t>
            </a:r>
          </a:p>
          <a:p>
            <a:pPr algn="r" rtl="1">
              <a:lnSpc>
                <a:spcPct val="200000"/>
              </a:lnSpc>
              <a:buFont typeface="Wingdings" panose="05000000000000000000" pitchFamily="2" charset="2"/>
              <a:buNone/>
            </a:pPr>
            <a:r>
              <a:rPr lang="fa-IR" altLang="en-US" dirty="0" smtClean="0">
                <a:solidFill>
                  <a:schemeClr val="tx1"/>
                </a:solidFill>
                <a:cs typeface="B Nazanin" panose="00000400000000000000" pitchFamily="2" charset="-78"/>
              </a:rPr>
              <a:t>3- محدودیت منابع</a:t>
            </a:r>
          </a:p>
          <a:p>
            <a:pPr algn="r" rtl="1"/>
            <a:endParaRPr lang="en-US" dirty="0">
              <a:solidFill>
                <a:schemeClr val="tx1"/>
              </a:solidFill>
            </a:endParaRPr>
          </a:p>
        </p:txBody>
      </p:sp>
    </p:spTree>
    <p:extLst>
      <p:ext uri="{BB962C8B-B14F-4D97-AF65-F5344CB8AC3E}">
        <p14:creationId xmlns:p14="http://schemas.microsoft.com/office/powerpoint/2010/main" val="3116193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انواع برنامه ریزی:</a:t>
            </a:r>
            <a:endParaRPr lang="en-US" dirty="0"/>
          </a:p>
        </p:txBody>
      </p:sp>
      <p:sp>
        <p:nvSpPr>
          <p:cNvPr id="3" name="Content Placeholder 2"/>
          <p:cNvSpPr>
            <a:spLocks noGrp="1"/>
          </p:cNvSpPr>
          <p:nvPr>
            <p:ph idx="1"/>
          </p:nvPr>
        </p:nvSpPr>
        <p:spPr/>
        <p:txBody>
          <a:bodyPr/>
          <a:lstStyle/>
          <a:p>
            <a:pPr algn="r" rtl="1">
              <a:lnSpc>
                <a:spcPct val="150000"/>
              </a:lnSpc>
              <a:buFont typeface="Wingdings" panose="05000000000000000000" pitchFamily="2" charset="2"/>
              <a:buNone/>
            </a:pPr>
            <a:endParaRPr lang="fa-IR" altLang="en-US" dirty="0" smtClean="0">
              <a:solidFill>
                <a:schemeClr val="tx1"/>
              </a:solidFill>
              <a:cs typeface="B Nazanin" panose="00000400000000000000" pitchFamily="2" charset="-78"/>
            </a:endParaRP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1- از نظر زمانی(کوتاه مدت، میان مدت و بلند مدت)</a:t>
            </a: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2- از نظر مکانی(کلان، بخشی، منطقه ای)</a:t>
            </a:r>
          </a:p>
          <a:p>
            <a:pPr algn="r" rtl="1">
              <a:lnSpc>
                <a:spcPct val="150000"/>
              </a:lnSpc>
              <a:buFont typeface="Wingdings" panose="05000000000000000000" pitchFamily="2" charset="2"/>
              <a:buNone/>
            </a:pPr>
            <a:r>
              <a:rPr lang="fa-IR" altLang="en-US" dirty="0" smtClean="0">
                <a:solidFill>
                  <a:schemeClr val="tx1"/>
                </a:solidFill>
                <a:cs typeface="B Nazanin" panose="00000400000000000000" pitchFamily="2" charset="-78"/>
              </a:rPr>
              <a:t>3- از نظر حوزه عملکرد(اقتصادی، اجتماعی، سیاسی، فرهنگی)</a:t>
            </a:r>
            <a:endParaRPr lang="en-US" altLang="en-US" dirty="0" smtClean="0">
              <a:solidFill>
                <a:schemeClr val="tx1"/>
              </a:solidFill>
              <a:cs typeface="B Nazanin" panose="00000400000000000000" pitchFamily="2" charset="-78"/>
            </a:endParaRPr>
          </a:p>
          <a:p>
            <a:pPr algn="r" rtl="1">
              <a:lnSpc>
                <a:spcPct val="150000"/>
              </a:lnSpc>
              <a:buFont typeface="Wingdings" panose="05000000000000000000" pitchFamily="2" charset="2"/>
              <a:buNone/>
            </a:pPr>
            <a:endParaRPr lang="en-US" altLang="en-US" dirty="0">
              <a:solidFill>
                <a:schemeClr val="tx1"/>
              </a:solidFill>
              <a:cs typeface="B Nazanin" panose="00000400000000000000" pitchFamily="2" charset="-78"/>
            </a:endParaRPr>
          </a:p>
          <a:p>
            <a:pPr algn="r" rtl="1">
              <a:lnSpc>
                <a:spcPct val="150000"/>
              </a:lnSpc>
              <a:buFont typeface="Wingdings" panose="05000000000000000000" pitchFamily="2" charset="2"/>
              <a:buNone/>
            </a:pPr>
            <a:endParaRPr lang="en-US" altLang="en-US" dirty="0" smtClean="0">
              <a:solidFill>
                <a:schemeClr val="tx1"/>
              </a:solidFill>
              <a:cs typeface="B Nazanin" panose="00000400000000000000" pitchFamily="2" charset="-78"/>
            </a:endParaRPr>
          </a:p>
          <a:p>
            <a:pPr algn="r" rtl="1">
              <a:lnSpc>
                <a:spcPct val="150000"/>
              </a:lnSpc>
            </a:pPr>
            <a:endParaRPr lang="en-US" dirty="0">
              <a:solidFill>
                <a:schemeClr val="tx1"/>
              </a:solidFill>
            </a:endParaRPr>
          </a:p>
        </p:txBody>
      </p:sp>
    </p:spTree>
    <p:extLst>
      <p:ext uri="{BB962C8B-B14F-4D97-AF65-F5344CB8AC3E}">
        <p14:creationId xmlns:p14="http://schemas.microsoft.com/office/powerpoint/2010/main" val="2478609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برنامه ریزی استراتژیک</a:t>
            </a:r>
            <a:endParaRPr lang="en-US" dirty="0"/>
          </a:p>
        </p:txBody>
      </p:sp>
      <p:sp>
        <p:nvSpPr>
          <p:cNvPr id="3" name="Content Placeholder 2"/>
          <p:cNvSpPr>
            <a:spLocks noGrp="1"/>
          </p:cNvSpPr>
          <p:nvPr>
            <p:ph idx="1"/>
          </p:nvPr>
        </p:nvSpPr>
        <p:spPr/>
        <p:txBody>
          <a:bodyPr/>
          <a:lstStyle/>
          <a:p>
            <a:pPr algn="r" rtl="1"/>
            <a:r>
              <a:rPr lang="fa-IR" dirty="0" smtClean="0">
                <a:solidFill>
                  <a:schemeClr val="tx1"/>
                </a:solidFill>
                <a:cs typeface="B Nazanin" panose="00000400000000000000" pitchFamily="2" charset="-78"/>
              </a:rPr>
              <a:t>آماده سازی سازمان برای پاسخگویی مناسب و به هنگام در مقابل تغییرات محیطی داخل و خارج سازمان می باشد.</a:t>
            </a:r>
          </a:p>
          <a:p>
            <a:pPr algn="r" rtl="1"/>
            <a:endParaRPr lang="fa-IR" dirty="0">
              <a:solidFill>
                <a:schemeClr val="tx1"/>
              </a:solidFill>
              <a:cs typeface="B Nazanin" panose="00000400000000000000" pitchFamily="2" charset="-78"/>
            </a:endParaRPr>
          </a:p>
          <a:p>
            <a:pPr algn="r" rtl="1"/>
            <a:r>
              <a:rPr lang="fa-IR" dirty="0" smtClean="0">
                <a:solidFill>
                  <a:schemeClr val="tx1"/>
                </a:solidFill>
                <a:cs typeface="B Nazanin" panose="00000400000000000000" pitchFamily="2" charset="-78"/>
              </a:rPr>
              <a:t>در این برنامه ریزی اهداف و خطوط کلی و رسالت های سازمان در دراز مدت تعیین می گردد. </a:t>
            </a:r>
          </a:p>
          <a:p>
            <a:pPr algn="r" rtl="1"/>
            <a:endParaRPr lang="fa-IR" dirty="0">
              <a:solidFill>
                <a:schemeClr val="tx1"/>
              </a:solidFill>
              <a:cs typeface="B Nazanin" panose="00000400000000000000" pitchFamily="2" charset="-78"/>
            </a:endParaRPr>
          </a:p>
          <a:p>
            <a:pPr algn="r" rtl="1"/>
            <a:r>
              <a:rPr lang="fa-IR" dirty="0" smtClean="0">
                <a:solidFill>
                  <a:schemeClr val="tx1"/>
                </a:solidFill>
                <a:cs typeface="B Nazanin" panose="00000400000000000000" pitchFamily="2" charset="-78"/>
              </a:rPr>
              <a:t>برنامه ریزی استراتژیک در سطوح عالی سازمان شکل می گیرد و چارچوبی مشخص برای برنامه ریزی عملیاتی ترسیم می نماید.</a:t>
            </a: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2908307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نکته</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ctr" rtl="1"/>
            <a:endParaRPr lang="fa-IR" dirty="0" smtClean="0">
              <a:cs typeface="B Nazanin" panose="00000400000000000000" pitchFamily="2" charset="-78"/>
            </a:endParaRPr>
          </a:p>
          <a:p>
            <a:pPr algn="ctr" rtl="1"/>
            <a:endParaRPr lang="fa-IR" dirty="0">
              <a:cs typeface="B Nazanin" panose="00000400000000000000" pitchFamily="2" charset="-78"/>
            </a:endParaRPr>
          </a:p>
          <a:p>
            <a:pPr algn="ctr" rtl="1"/>
            <a:endParaRPr lang="fa-IR" dirty="0" smtClean="0">
              <a:cs typeface="B Nazanin" panose="00000400000000000000" pitchFamily="2" charset="-78"/>
            </a:endParaRPr>
          </a:p>
          <a:p>
            <a:pPr algn="ctr" rtl="1"/>
            <a:endParaRPr lang="fa-IR" dirty="0" smtClean="0">
              <a:cs typeface="B Nazanin" panose="00000400000000000000" pitchFamily="2" charset="-78"/>
            </a:endParaRPr>
          </a:p>
          <a:p>
            <a:pPr marL="0" indent="0" algn="ctr" rtl="1">
              <a:buNone/>
            </a:pPr>
            <a:r>
              <a:rPr lang="fa-IR" dirty="0" smtClean="0">
                <a:solidFill>
                  <a:schemeClr val="tx1"/>
                </a:solidFill>
                <a:cs typeface="B Nazanin" panose="00000400000000000000" pitchFamily="2" charset="-78"/>
              </a:rPr>
              <a:t>برنامه های عملیاتی، می بایستی با برنامه های استراتژیک سازمان کاملا هماهنگ باشند.</a:t>
            </a: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2901708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smtClean="0">
                <a:cs typeface="B Nazanin" panose="00000400000000000000" pitchFamily="2" charset="-78"/>
              </a:rPr>
              <a:t>برنامه ریزی استراتژیک</a:t>
            </a:r>
            <a:endParaRPr lang="en-US" dirty="0"/>
          </a:p>
        </p:txBody>
      </p:sp>
      <p:sp>
        <p:nvSpPr>
          <p:cNvPr id="3" name="Content Placeholder 2"/>
          <p:cNvSpPr>
            <a:spLocks noGrp="1"/>
          </p:cNvSpPr>
          <p:nvPr>
            <p:ph idx="1"/>
          </p:nvPr>
        </p:nvSpPr>
        <p:spPr/>
        <p:txBody>
          <a:bodyPr/>
          <a:lstStyle/>
          <a:p>
            <a:pPr marL="0" indent="0" algn="just" rtl="1">
              <a:buNone/>
            </a:pPr>
            <a:endParaRPr lang="fa-IR" dirty="0" smtClean="0">
              <a:solidFill>
                <a:schemeClr val="tx1"/>
              </a:solidFill>
              <a:cs typeface="B Nazanin" panose="00000400000000000000" pitchFamily="2" charset="-78"/>
            </a:endParaRPr>
          </a:p>
          <a:p>
            <a:pPr marL="0" indent="0" algn="just" rtl="1">
              <a:buNone/>
            </a:pPr>
            <a:endParaRPr lang="fa-IR" dirty="0">
              <a:solidFill>
                <a:schemeClr val="tx1"/>
              </a:solidFill>
              <a:cs typeface="B Nazanin" panose="00000400000000000000" pitchFamily="2" charset="-78"/>
            </a:endParaRPr>
          </a:p>
          <a:p>
            <a:pPr marL="0" indent="0" algn="just" rtl="1">
              <a:buNone/>
            </a:pPr>
            <a:endParaRPr lang="fa-IR" dirty="0" smtClean="0">
              <a:solidFill>
                <a:schemeClr val="tx1"/>
              </a:solidFill>
              <a:cs typeface="B Nazanin" panose="00000400000000000000" pitchFamily="2" charset="-78"/>
            </a:endParaRPr>
          </a:p>
          <a:p>
            <a:pPr marL="0" indent="0" algn="just" rtl="1">
              <a:buNone/>
            </a:pPr>
            <a:r>
              <a:rPr lang="fa-IR" dirty="0" smtClean="0">
                <a:solidFill>
                  <a:schemeClr val="tx1"/>
                </a:solidFill>
                <a:cs typeface="B Nazanin" panose="00000400000000000000" pitchFamily="2" charset="-78"/>
              </a:rPr>
              <a:t>برنامه ریزی استراتژیک شامل فرایند ارزیابی محیط در حال تغییر، به منظور ابداع رسالت مشخص برای آینده سازمان است؛ یعنی تعیین اینکه چگونه سازمان خود را با محیط آینده بر اساس رسالت، توانمندی ها و ضعف ها سازگار سازد و برنامه ای برای سازمان ارائه دهد.</a:t>
            </a:r>
          </a:p>
          <a:p>
            <a:pPr marL="0" indent="0" algn="just" rtl="1">
              <a:buNone/>
            </a:pPr>
            <a:endParaRPr lang="fa-IR" dirty="0">
              <a:solidFill>
                <a:schemeClr val="tx1"/>
              </a:solidFill>
              <a:cs typeface="B Nazanin" panose="00000400000000000000" pitchFamily="2" charset="-78"/>
            </a:endParaRPr>
          </a:p>
          <a:p>
            <a:pPr marL="0" indent="0" algn="just"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2779183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مفهوم برنامه ریزی استراتژیک</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just" rtl="1">
              <a:buNone/>
            </a:pPr>
            <a:endParaRPr lang="fa-IR" dirty="0" smtClean="0">
              <a:solidFill>
                <a:schemeClr val="tx1"/>
              </a:solidFill>
              <a:cs typeface="B Nazanin" panose="00000400000000000000" pitchFamily="2" charset="-78"/>
            </a:endParaRPr>
          </a:p>
          <a:p>
            <a:pPr marL="0" indent="0" algn="just" rtl="1">
              <a:buNone/>
            </a:pPr>
            <a:endParaRPr lang="fa-IR" dirty="0">
              <a:solidFill>
                <a:schemeClr val="tx1"/>
              </a:solidFill>
              <a:cs typeface="B Nazanin" panose="00000400000000000000" pitchFamily="2" charset="-78"/>
            </a:endParaRPr>
          </a:p>
          <a:p>
            <a:pPr marL="0" indent="0" algn="just" rtl="1">
              <a:buNone/>
            </a:pPr>
            <a:r>
              <a:rPr lang="fa-IR" dirty="0" smtClean="0">
                <a:solidFill>
                  <a:schemeClr val="tx1"/>
                </a:solidFill>
                <a:cs typeface="B Nazanin" panose="00000400000000000000" pitchFamily="2" charset="-78"/>
              </a:rPr>
              <a:t>مدیریت استراتژیک هنر و علم تدوین، اجرا و ارزیابی تصمیمات وظیفه ای چندگانه است که سازمان را قادر می سازد به مقاصد خود دست یابد. مدیریت استراتژیک شامل سه بخش اصلی تدوین،اجرا و ارزیابی استراتژی می باشد.</a:t>
            </a: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6734649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u="sng" dirty="0" smtClean="0">
                <a:cs typeface="B Nazanin" panose="00000400000000000000" pitchFamily="2" charset="-78"/>
              </a:rPr>
              <a:t>مراحل مدیریت استراتژیک</a:t>
            </a:r>
            <a:endParaRPr lang="en-US" u="sng"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r>
              <a:rPr lang="fa-IR" u="sng" dirty="0" smtClean="0">
                <a:solidFill>
                  <a:schemeClr val="tx1"/>
                </a:solidFill>
                <a:cs typeface="B Nazanin" panose="00000400000000000000" pitchFamily="2" charset="-78"/>
              </a:rPr>
              <a:t>فرايند مديريت استراتژيك در برگيرنده سه مرحله مي شود :</a:t>
            </a:r>
          </a:p>
          <a:p>
            <a:pPr marL="0" indent="0" algn="r" rtl="1">
              <a:buNone/>
            </a:pPr>
            <a:endParaRPr lang="fa-IR" u="sng" dirty="0" smtClean="0">
              <a:solidFill>
                <a:schemeClr val="tx1"/>
              </a:solidFill>
              <a:cs typeface="B Nazanin" panose="00000400000000000000" pitchFamily="2" charset="-78"/>
            </a:endParaRPr>
          </a:p>
          <a:p>
            <a:pPr marL="0" indent="0" algn="r" rtl="1">
              <a:buNone/>
            </a:pPr>
            <a:endParaRPr lang="fa-IR" u="sng" dirty="0">
              <a:solidFill>
                <a:schemeClr val="tx1"/>
              </a:solidFill>
              <a:cs typeface="B Nazanin" panose="00000400000000000000" pitchFamily="2" charset="-78"/>
            </a:endParaRPr>
          </a:p>
          <a:p>
            <a:pPr algn="ctr" rtl="1">
              <a:lnSpc>
                <a:spcPct val="150000"/>
              </a:lnSpc>
              <a:buClr>
                <a:srgbClr val="FF0000"/>
              </a:buClr>
              <a:buFont typeface="Wingdings" panose="05000000000000000000" pitchFamily="2" charset="2"/>
              <a:buChar char="ü"/>
            </a:pPr>
            <a:r>
              <a:rPr lang="fa-IR" sz="2800" dirty="0" smtClean="0">
                <a:solidFill>
                  <a:schemeClr val="tx1"/>
                </a:solidFill>
                <a:cs typeface="B Nazanin" panose="00000400000000000000" pitchFamily="2" charset="-78"/>
              </a:rPr>
              <a:t>تدوین استراتژی ها</a:t>
            </a:r>
          </a:p>
          <a:p>
            <a:pPr algn="ctr" rtl="1">
              <a:lnSpc>
                <a:spcPct val="150000"/>
              </a:lnSpc>
              <a:buClr>
                <a:srgbClr val="FF0000"/>
              </a:buClr>
              <a:buFont typeface="Wingdings" panose="05000000000000000000" pitchFamily="2" charset="2"/>
              <a:buChar char="ü"/>
            </a:pPr>
            <a:r>
              <a:rPr lang="fa-IR" sz="2800" dirty="0" smtClean="0">
                <a:solidFill>
                  <a:schemeClr val="tx1"/>
                </a:solidFill>
                <a:cs typeface="B Nazanin" panose="00000400000000000000" pitchFamily="2" charset="-78"/>
              </a:rPr>
              <a:t>اجرای استراتژی ها</a:t>
            </a:r>
            <a:endParaRPr lang="en-US" sz="2800" dirty="0" smtClean="0">
              <a:solidFill>
                <a:schemeClr val="tx1"/>
              </a:solidFill>
              <a:cs typeface="B Nazanin" panose="00000400000000000000" pitchFamily="2" charset="-78"/>
            </a:endParaRPr>
          </a:p>
          <a:p>
            <a:pPr algn="ctr" rtl="1">
              <a:lnSpc>
                <a:spcPct val="150000"/>
              </a:lnSpc>
              <a:buClr>
                <a:srgbClr val="FF0000"/>
              </a:buClr>
              <a:buFont typeface="Wingdings" panose="05000000000000000000" pitchFamily="2" charset="2"/>
              <a:buChar char="ü"/>
            </a:pPr>
            <a:r>
              <a:rPr lang="fa-IR" sz="2800" dirty="0" smtClean="0">
                <a:solidFill>
                  <a:schemeClr val="tx1"/>
                </a:solidFill>
                <a:cs typeface="B Nazanin" panose="00000400000000000000" pitchFamily="2" charset="-78"/>
              </a:rPr>
              <a:t>ارزیابی استراتژی ها</a:t>
            </a:r>
            <a:endParaRPr lang="en-US" sz="2800" dirty="0" smtClean="0">
              <a:solidFill>
                <a:schemeClr val="tx1"/>
              </a:solidFill>
              <a:cs typeface="B Nazanin" panose="00000400000000000000" pitchFamily="2" charset="-78"/>
            </a:endParaRPr>
          </a:p>
          <a:p>
            <a:pPr marL="0" indent="0" algn="ctr" rtl="1">
              <a:buNone/>
            </a:pPr>
            <a:endParaRPr lang="en-US" sz="2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975178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04800"/>
            <a:ext cx="9155301" cy="6408712"/>
          </a:xfrm>
        </p:spPr>
      </p:pic>
    </p:spTree>
    <p:extLst>
      <p:ext uri="{BB962C8B-B14F-4D97-AF65-F5344CB8AC3E}">
        <p14:creationId xmlns:p14="http://schemas.microsoft.com/office/powerpoint/2010/main" val="9034626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a:cs typeface="B Nazanin" panose="00000400000000000000" pitchFamily="2" charset="-78"/>
              </a:rPr>
              <a:t>برنامه ریزی </a:t>
            </a:r>
            <a:r>
              <a:rPr lang="fa-IR" altLang="en-US" dirty="0" smtClean="0">
                <a:cs typeface="B Nazanin" panose="00000400000000000000" pitchFamily="2" charset="-78"/>
              </a:rPr>
              <a:t>عملیاتی</a:t>
            </a:r>
            <a:endParaRPr lang="en-US" dirty="0"/>
          </a:p>
        </p:txBody>
      </p:sp>
      <p:sp>
        <p:nvSpPr>
          <p:cNvPr id="3" name="Content Placeholder 2"/>
          <p:cNvSpPr>
            <a:spLocks noGrp="1"/>
          </p:cNvSpPr>
          <p:nvPr>
            <p:ph idx="1"/>
          </p:nvPr>
        </p:nvSpPr>
        <p:spPr/>
        <p:txBody>
          <a:bodyPr/>
          <a:lstStyle/>
          <a:p>
            <a:pPr marL="0" indent="0" algn="just" rtl="1">
              <a:buNone/>
            </a:pPr>
            <a:endParaRPr lang="en-US" dirty="0">
              <a:solidFill>
                <a:schemeClr val="tx1"/>
              </a:solidFill>
              <a:cs typeface="B Nazanin" panose="00000400000000000000" pitchFamily="2" charset="-78"/>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312" y="1303455"/>
            <a:ext cx="7416824" cy="531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3942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a:cs typeface="B Nazanin" panose="00000400000000000000" pitchFamily="2" charset="-78"/>
              </a:rPr>
              <a:t>برنامه ریزی </a:t>
            </a:r>
            <a:r>
              <a:rPr lang="fa-IR" altLang="en-US" dirty="0" smtClean="0">
                <a:cs typeface="B Nazanin" panose="00000400000000000000" pitchFamily="2" charset="-78"/>
              </a:rPr>
              <a:t>عملیاتی</a:t>
            </a:r>
            <a:endParaRPr lang="en-US" dirty="0"/>
          </a:p>
        </p:txBody>
      </p:sp>
      <p:sp>
        <p:nvSpPr>
          <p:cNvPr id="3" name="Content Placeholder 2"/>
          <p:cNvSpPr>
            <a:spLocks noGrp="1"/>
          </p:cNvSpPr>
          <p:nvPr>
            <p:ph idx="1"/>
          </p:nvPr>
        </p:nvSpPr>
        <p:spPr/>
        <p:txBody>
          <a:bodyPr/>
          <a:lstStyle/>
          <a:p>
            <a:pPr marL="0" indent="0" algn="just" rtl="1">
              <a:buNone/>
            </a:pPr>
            <a:r>
              <a:rPr lang="fa-IR" altLang="en-US" dirty="0">
                <a:solidFill>
                  <a:schemeClr val="tx1"/>
                </a:solidFill>
                <a:cs typeface="B Nazanin" panose="00000400000000000000" pitchFamily="2" charset="-78"/>
              </a:rPr>
              <a:t>برنامه ریزی عملیاتی </a:t>
            </a:r>
            <a:r>
              <a:rPr lang="fa-IR" altLang="en-US" dirty="0" smtClean="0">
                <a:solidFill>
                  <a:schemeClr val="tx1"/>
                </a:solidFill>
                <a:cs typeface="B Nazanin" panose="00000400000000000000" pitchFamily="2" charset="-78"/>
              </a:rPr>
              <a:t>عبارت</a:t>
            </a:r>
            <a:r>
              <a:rPr lang="fa-IR" altLang="en-US" dirty="0">
                <a:solidFill>
                  <a:schemeClr val="tx1"/>
                </a:solidFill>
                <a:cs typeface="B Nazanin" panose="00000400000000000000" pitchFamily="2" charset="-78"/>
              </a:rPr>
              <a:t> </a:t>
            </a:r>
            <a:r>
              <a:rPr lang="fa-IR" altLang="en-US" dirty="0" smtClean="0">
                <a:solidFill>
                  <a:schemeClr val="tx1"/>
                </a:solidFill>
                <a:cs typeface="B Nazanin" panose="00000400000000000000" pitchFamily="2" charset="-78"/>
              </a:rPr>
              <a:t>است </a:t>
            </a:r>
            <a:r>
              <a:rPr lang="fa-IR" altLang="en-US" dirty="0">
                <a:solidFill>
                  <a:schemeClr val="tx1"/>
                </a:solidFill>
                <a:cs typeface="B Nazanin" panose="00000400000000000000" pitchFamily="2" charset="-78"/>
              </a:rPr>
              <a:t>از چگونگی تعیین اهداف و تبدیل این اهداف به صورت عملیات و پیش بینی روش های اجرای آن </a:t>
            </a:r>
            <a:br>
              <a:rPr lang="fa-IR" altLang="en-US" dirty="0">
                <a:solidFill>
                  <a:schemeClr val="tx1"/>
                </a:solidFill>
                <a:cs typeface="B Nazanin" panose="00000400000000000000" pitchFamily="2" charset="-78"/>
              </a:rPr>
            </a:br>
            <a:r>
              <a:rPr lang="fa-IR" altLang="en-US" dirty="0">
                <a:solidFill>
                  <a:schemeClr val="tx1"/>
                </a:solidFill>
                <a:cs typeface="B Nazanin" panose="00000400000000000000" pitchFamily="2" charset="-78"/>
              </a:rPr>
              <a:t>می باشد.</a:t>
            </a:r>
            <a:endParaRPr lang="en-US" altLang="en-US" dirty="0">
              <a:solidFill>
                <a:schemeClr val="tx1"/>
              </a:solidFill>
              <a:cs typeface="B Nazanin" panose="00000400000000000000" pitchFamily="2" charset="-78"/>
            </a:endParaRPr>
          </a:p>
          <a:p>
            <a:pPr marL="0" indent="0" algn="just" rtl="1">
              <a:buNone/>
            </a:pPr>
            <a:endParaRPr lang="fa-IR" dirty="0" smtClean="0">
              <a:solidFill>
                <a:schemeClr val="tx1"/>
              </a:solidFill>
              <a:cs typeface="B Nazanin" panose="00000400000000000000" pitchFamily="2" charset="-78"/>
            </a:endParaRPr>
          </a:p>
          <a:p>
            <a:pPr marL="0" indent="0" algn="just" rtl="1">
              <a:buNone/>
            </a:pPr>
            <a:r>
              <a:rPr lang="ar-SA" altLang="en-US" dirty="0">
                <a:solidFill>
                  <a:schemeClr val="tx1"/>
                </a:solidFill>
                <a:cs typeface="B Nazanin" panose="00000400000000000000" pitchFamily="2" charset="-78"/>
              </a:rPr>
              <a:t>برنامه ریزی عملیاتی از جهات کلی شباهت بسیاری به برنامه ریزی استراتژیک دارد، زیرا در</a:t>
            </a:r>
            <a:r>
              <a:rPr lang="fa-IR" altLang="en-US" dirty="0">
                <a:solidFill>
                  <a:schemeClr val="tx1"/>
                </a:solidFill>
                <a:cs typeface="B Nazanin" panose="00000400000000000000" pitchFamily="2" charset="-78"/>
              </a:rPr>
              <a:t> </a:t>
            </a:r>
            <a:r>
              <a:rPr lang="ar-SA" altLang="en-US" dirty="0">
                <a:solidFill>
                  <a:schemeClr val="tx1"/>
                </a:solidFill>
                <a:cs typeface="B Nazanin" panose="00000400000000000000" pitchFamily="2" charset="-78"/>
              </a:rPr>
              <a:t>برنامه ریزی عملیاتی، </a:t>
            </a:r>
            <a:r>
              <a:rPr lang="ar-SA" altLang="en-US" dirty="0" smtClean="0">
                <a:solidFill>
                  <a:schemeClr val="tx1"/>
                </a:solidFill>
                <a:cs typeface="B Nazanin" panose="00000400000000000000" pitchFamily="2" charset="-78"/>
              </a:rPr>
              <a:t>هدف</a:t>
            </a: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های </a:t>
            </a:r>
            <a:r>
              <a:rPr lang="ar-SA" altLang="en-US" dirty="0">
                <a:solidFill>
                  <a:schemeClr val="tx1"/>
                </a:solidFill>
                <a:cs typeface="B Nazanin" panose="00000400000000000000" pitchFamily="2" charset="-78"/>
              </a:rPr>
              <a:t>عملیاتی به جای هدفهای کلی قرار گرفته و نحوه نیل به آنها در قالب یک</a:t>
            </a:r>
            <a:r>
              <a:rPr lang="fa-IR" altLang="en-US" dirty="0">
                <a:solidFill>
                  <a:schemeClr val="tx1"/>
                </a:solidFill>
                <a:cs typeface="B Nazanin" panose="00000400000000000000" pitchFamily="2" charset="-78"/>
              </a:rPr>
              <a:t> </a:t>
            </a:r>
            <a:r>
              <a:rPr lang="ar-SA" altLang="en-US" dirty="0">
                <a:solidFill>
                  <a:schemeClr val="tx1"/>
                </a:solidFill>
                <a:cs typeface="B Nazanin" panose="00000400000000000000" pitchFamily="2" charset="-78"/>
              </a:rPr>
              <a:t>سری عملیات، پیش بینی می گردند .</a:t>
            </a:r>
            <a:endParaRPr lang="fa-IR" altLang="en-US" dirty="0">
              <a:solidFill>
                <a:schemeClr val="tx1"/>
              </a:solidFill>
              <a:cs typeface="B Nazanin" panose="00000400000000000000" pitchFamily="2" charset="-78"/>
            </a:endParaRPr>
          </a:p>
          <a:p>
            <a:pPr marL="0" indent="0" algn="just"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3421395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a:cs typeface="B Nazanin" panose="00000400000000000000" pitchFamily="2" charset="-78"/>
              </a:rPr>
              <a:t>برنامه ریزی عملیاتی</a:t>
            </a:r>
            <a:endParaRPr lang="en-US" dirty="0"/>
          </a:p>
        </p:txBody>
      </p:sp>
      <p:sp>
        <p:nvSpPr>
          <p:cNvPr id="3" name="Content Placeholder 2"/>
          <p:cNvSpPr>
            <a:spLocks noGrp="1"/>
          </p:cNvSpPr>
          <p:nvPr>
            <p:ph idx="1"/>
          </p:nvPr>
        </p:nvSpPr>
        <p:spPr/>
        <p:txBody>
          <a:bodyPr/>
          <a:lstStyle/>
          <a:p>
            <a:pPr marL="0" indent="0" algn="just" rtl="1">
              <a:buNone/>
            </a:pPr>
            <a:r>
              <a:rPr lang="fa-IR" dirty="0">
                <a:solidFill>
                  <a:schemeClr val="tx1"/>
                </a:solidFill>
                <a:cs typeface="B Nazanin" panose="00000400000000000000" pitchFamily="2" charset="-78"/>
              </a:rPr>
              <a:t>برنامه ریزی عملیاتی را می توان پیش بینی عملیات برای نیل به هدفهای معین با توجه به امکانات و محدودیتها و خطوط کلی ترسیم شده در برنامه ریزی استراتژیک تعریف کرد</a:t>
            </a:r>
          </a:p>
          <a:p>
            <a:pPr marL="0" indent="0" algn="just" rtl="1">
              <a:buNone/>
            </a:pPr>
            <a:endParaRPr lang="fa-IR" dirty="0" smtClean="0">
              <a:solidFill>
                <a:schemeClr val="tx1"/>
              </a:solidFill>
              <a:cs typeface="B Nazanin" panose="00000400000000000000" pitchFamily="2" charset="-78"/>
            </a:endParaRPr>
          </a:p>
          <a:p>
            <a:pPr algn="just" rtl="1">
              <a:buFont typeface="Wingdings" panose="05000000000000000000" pitchFamily="2" charset="2"/>
              <a:buNone/>
            </a:pPr>
            <a:r>
              <a:rPr lang="fa-IR" altLang="en-US" dirty="0">
                <a:cs typeface="B Nazanin" panose="00000400000000000000" pitchFamily="2" charset="-78"/>
              </a:rPr>
              <a:t>عناصر اصلی برنامه ریزی عملیاتی</a:t>
            </a:r>
            <a:r>
              <a:rPr lang="fa-IR" altLang="en-US" dirty="0" smtClean="0">
                <a:cs typeface="B Nazanin" panose="00000400000000000000" pitchFamily="2" charset="-78"/>
              </a:rPr>
              <a:t>:</a:t>
            </a:r>
          </a:p>
          <a:p>
            <a:pPr algn="just" rtl="1">
              <a:buFont typeface="Wingdings" panose="05000000000000000000" pitchFamily="2" charset="2"/>
              <a:buNone/>
            </a:pPr>
            <a:endParaRPr lang="fa-IR" altLang="en-US" dirty="0">
              <a:cs typeface="B Nazanin" panose="00000400000000000000" pitchFamily="2" charset="-78"/>
            </a:endParaRPr>
          </a:p>
          <a:p>
            <a:pPr algn="ctr" rtl="1">
              <a:buFont typeface="Wingdings" panose="05000000000000000000" pitchFamily="2" charset="2"/>
              <a:buNone/>
            </a:pPr>
            <a:r>
              <a:rPr lang="fa-IR" altLang="en-US" dirty="0">
                <a:solidFill>
                  <a:schemeClr val="tx1"/>
                </a:solidFill>
                <a:cs typeface="B Nazanin" panose="00000400000000000000" pitchFamily="2" charset="-78"/>
              </a:rPr>
              <a:t>	1- هدف</a:t>
            </a:r>
          </a:p>
          <a:p>
            <a:pPr algn="ctr" rtl="1">
              <a:buFont typeface="Wingdings" panose="05000000000000000000" pitchFamily="2" charset="2"/>
              <a:buNone/>
            </a:pPr>
            <a:r>
              <a:rPr lang="fa-IR" altLang="en-US" dirty="0" smtClean="0">
                <a:solidFill>
                  <a:schemeClr val="tx1"/>
                </a:solidFill>
                <a:cs typeface="B Nazanin" panose="00000400000000000000" pitchFamily="2" charset="-78"/>
              </a:rPr>
              <a:t>   </a:t>
            </a:r>
            <a:r>
              <a:rPr lang="fa-IR" altLang="en-US" dirty="0">
                <a:solidFill>
                  <a:schemeClr val="tx1"/>
                </a:solidFill>
                <a:cs typeface="B Nazanin" panose="00000400000000000000" pitchFamily="2" charset="-78"/>
              </a:rPr>
              <a:t>	2- پیش بینی</a:t>
            </a:r>
          </a:p>
          <a:p>
            <a:pPr marL="0" indent="0" algn="just"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2172541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a:cs typeface="B Nazanin" panose="00000400000000000000" pitchFamily="2" charset="-78"/>
              </a:rPr>
              <a:t>برنامه ریزی عملیاتی</a:t>
            </a:r>
            <a:endParaRPr lang="en-US" dirty="0"/>
          </a:p>
        </p:txBody>
      </p:sp>
      <p:sp>
        <p:nvSpPr>
          <p:cNvPr id="3" name="Content Placeholder 2"/>
          <p:cNvSpPr>
            <a:spLocks noGrp="1"/>
          </p:cNvSpPr>
          <p:nvPr>
            <p:ph idx="1"/>
          </p:nvPr>
        </p:nvSpPr>
        <p:spPr/>
        <p:txBody>
          <a:bodyPr/>
          <a:lstStyle/>
          <a:p>
            <a:pPr marL="0" indent="0" algn="r" rtl="1">
              <a:buNone/>
            </a:pPr>
            <a:r>
              <a:rPr lang="fa-IR" dirty="0">
                <a:solidFill>
                  <a:schemeClr val="tx1"/>
                </a:solidFill>
                <a:cs typeface="B Nazanin" panose="00000400000000000000" pitchFamily="2" charset="-78"/>
              </a:rPr>
              <a:t>هدف:</a:t>
            </a:r>
          </a:p>
          <a:p>
            <a:pPr marL="0" indent="0" algn="r" rtl="1">
              <a:buNone/>
            </a:pPr>
            <a:r>
              <a:rPr lang="fa-IR" dirty="0" smtClean="0">
                <a:solidFill>
                  <a:schemeClr val="tx1"/>
                </a:solidFill>
                <a:cs typeface="B Nazanin" panose="00000400000000000000" pitchFamily="2" charset="-78"/>
              </a:rPr>
              <a:t>بطور </a:t>
            </a:r>
            <a:r>
              <a:rPr lang="fa-IR" dirty="0">
                <a:solidFill>
                  <a:schemeClr val="tx1"/>
                </a:solidFill>
                <a:cs typeface="B Nazanin" panose="00000400000000000000" pitchFamily="2" charset="-78"/>
              </a:rPr>
              <a:t>کلی هدف عبارت از نقطه ای است که کوشش ها معطوف به آن می باشد.</a:t>
            </a:r>
          </a:p>
          <a:p>
            <a:pPr marL="0" indent="0" algn="r" rtl="1">
              <a:buNone/>
            </a:pPr>
            <a:r>
              <a:rPr lang="fa-IR" dirty="0" smtClean="0">
                <a:solidFill>
                  <a:schemeClr val="tx1"/>
                </a:solidFill>
                <a:cs typeface="B Nazanin" panose="00000400000000000000" pitchFamily="2" charset="-78"/>
              </a:rPr>
              <a:t>در </a:t>
            </a:r>
            <a:r>
              <a:rPr lang="fa-IR" dirty="0">
                <a:solidFill>
                  <a:schemeClr val="tx1"/>
                </a:solidFill>
                <a:cs typeface="B Nazanin" panose="00000400000000000000" pitchFamily="2" charset="-78"/>
              </a:rPr>
              <a:t>برنامه ریزی هدف نتیجه نهایی برنامه بوده که مقصود </a:t>
            </a:r>
            <a:r>
              <a:rPr lang="fa-IR" dirty="0" smtClean="0">
                <a:solidFill>
                  <a:schemeClr val="tx1"/>
                </a:solidFill>
                <a:cs typeface="B Nazanin" panose="00000400000000000000" pitchFamily="2" charset="-78"/>
              </a:rPr>
              <a:t>برنامه </a:t>
            </a:r>
            <a:r>
              <a:rPr lang="fa-IR" dirty="0">
                <a:solidFill>
                  <a:schemeClr val="tx1"/>
                </a:solidFill>
                <a:cs typeface="B Nazanin" panose="00000400000000000000" pitchFamily="2" charset="-78"/>
              </a:rPr>
              <a:t>ریز نیل به آن می باشد.</a:t>
            </a:r>
          </a:p>
          <a:p>
            <a:pPr marL="0" indent="0" algn="r" rtl="1">
              <a:buNone/>
            </a:pPr>
            <a:endParaRPr lang="fa-IR" dirty="0" smtClean="0">
              <a:solidFill>
                <a:schemeClr val="tx1"/>
              </a:solidFill>
              <a:cs typeface="B Nazanin" panose="00000400000000000000" pitchFamily="2" charset="-78"/>
            </a:endParaRPr>
          </a:p>
          <a:p>
            <a:pPr marL="0" indent="0" algn="just" rtl="1">
              <a:buNone/>
            </a:pPr>
            <a:r>
              <a:rPr lang="ar-SA" altLang="en-US" dirty="0">
                <a:solidFill>
                  <a:schemeClr val="tx1"/>
                </a:solidFill>
                <a:cs typeface="B Nazanin" panose="00000400000000000000" pitchFamily="2" charset="-78"/>
              </a:rPr>
              <a:t>هدف در برنامه ریزی عملیاتی</a:t>
            </a:r>
            <a:r>
              <a:rPr lang="fa-IR" altLang="en-US" dirty="0">
                <a:solidFill>
                  <a:schemeClr val="tx1"/>
                </a:solidFill>
                <a:cs typeface="B Nazanin" panose="00000400000000000000" pitchFamily="2" charset="-78"/>
              </a:rPr>
              <a:t> </a:t>
            </a:r>
            <a:r>
              <a:rPr lang="ar-SA" altLang="en-US" dirty="0">
                <a:solidFill>
                  <a:schemeClr val="tx1"/>
                </a:solidFill>
                <a:cs typeface="B Nazanin" panose="00000400000000000000" pitchFamily="2" charset="-78"/>
              </a:rPr>
              <a:t>باید مشخص و جزئی، قابل سنجش و واقع بینانه باشد . به عبارت دیگر </a:t>
            </a:r>
            <a:r>
              <a:rPr lang="ar-SA" altLang="en-US" dirty="0" smtClean="0">
                <a:solidFill>
                  <a:schemeClr val="tx1"/>
                </a:solidFill>
                <a:cs typeface="B Nazanin" panose="00000400000000000000" pitchFamily="2" charset="-78"/>
              </a:rPr>
              <a:t>هدف</a:t>
            </a: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های </a:t>
            </a:r>
            <a:r>
              <a:rPr lang="ar-SA" altLang="en-US" dirty="0">
                <a:solidFill>
                  <a:schemeClr val="tx1"/>
                </a:solidFill>
                <a:cs typeface="B Nazanin" panose="00000400000000000000" pitchFamily="2" charset="-78"/>
              </a:rPr>
              <a:t>عام و کلی، غیر قابل سنجش و غیر عملی، برای برنامه ریزی مفید نخواهند بود .</a:t>
            </a:r>
            <a:endParaRPr lang="fa-IR" altLang="en-US" dirty="0">
              <a:solidFill>
                <a:schemeClr val="tx1"/>
              </a:solidFill>
              <a:cs typeface="B Nazanin" panose="00000400000000000000" pitchFamily="2" charset="-78"/>
            </a:endParaRPr>
          </a:p>
          <a:p>
            <a:pPr marL="0" indent="0" algn="r"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965996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dirty="0">
                <a:cs typeface="B Nazanin" panose="00000400000000000000" pitchFamily="2" charset="-78"/>
              </a:rPr>
              <a:t>برنامه ریزی عملیاتی</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Rounded Rectangle 3"/>
          <p:cNvSpPr/>
          <p:nvPr/>
        </p:nvSpPr>
        <p:spPr>
          <a:xfrm>
            <a:off x="838200" y="1938048"/>
            <a:ext cx="3373760" cy="38884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gn="just" rtl="1">
              <a:buFont typeface="Arial" panose="020B0604020202020204" pitchFamily="34" charset="0"/>
              <a:buChar char="•"/>
            </a:pPr>
            <a:r>
              <a:rPr lang="fa-IR" b="1" dirty="0">
                <a:cs typeface="B Nazanin" panose="00000400000000000000" pitchFamily="2" charset="-78"/>
              </a:rPr>
              <a:t>هدف نهایی: </a:t>
            </a:r>
            <a:r>
              <a:rPr lang="fa-IR" dirty="0">
                <a:cs typeface="B Nazanin" panose="00000400000000000000" pitchFamily="2" charset="-78"/>
              </a:rPr>
              <a:t>هدفی است که تمام سازمان امکاناتش در راه رسیدن به آن بسیج شده است.</a:t>
            </a:r>
          </a:p>
          <a:p>
            <a:pPr marL="285750" indent="-285750" algn="just" rtl="1">
              <a:buFont typeface="Arial" panose="020B0604020202020204" pitchFamily="34" charset="0"/>
              <a:buChar char="•"/>
            </a:pPr>
            <a:r>
              <a:rPr lang="fa-IR" b="1" dirty="0" smtClean="0">
                <a:cs typeface="B Nazanin" panose="00000400000000000000" pitchFamily="2" charset="-78"/>
              </a:rPr>
              <a:t>هدف </a:t>
            </a:r>
            <a:r>
              <a:rPr lang="fa-IR" b="1" dirty="0">
                <a:cs typeface="B Nazanin" panose="00000400000000000000" pitchFamily="2" charset="-78"/>
              </a:rPr>
              <a:t>کلی: </a:t>
            </a:r>
            <a:r>
              <a:rPr lang="fa-IR" dirty="0">
                <a:cs typeface="B Nazanin" panose="00000400000000000000" pitchFamily="2" charset="-78"/>
              </a:rPr>
              <a:t>یکی از زیر </a:t>
            </a:r>
            <a:r>
              <a:rPr lang="fa-IR" dirty="0" smtClean="0">
                <a:cs typeface="B Nazanin" panose="00000400000000000000" pitchFamily="2" charset="-78"/>
              </a:rPr>
              <a:t>مجموعه های هدف </a:t>
            </a:r>
            <a:r>
              <a:rPr lang="fa-IR" dirty="0">
                <a:cs typeface="B Nazanin" panose="00000400000000000000" pitchFamily="2" charset="-78"/>
              </a:rPr>
              <a:t>های نهایی سازمان بوده که به صورت عمده ترین </a:t>
            </a:r>
            <a:r>
              <a:rPr lang="fa-IR" dirty="0" smtClean="0">
                <a:cs typeface="B Nazanin" panose="00000400000000000000" pitchFamily="2" charset="-78"/>
              </a:rPr>
              <a:t>اهداف بخش </a:t>
            </a:r>
            <a:r>
              <a:rPr lang="fa-IR" dirty="0">
                <a:cs typeface="B Nazanin" panose="00000400000000000000" pitchFamily="2" charset="-78"/>
              </a:rPr>
              <a:t>های سازمان ظاهر می گردد.</a:t>
            </a:r>
          </a:p>
          <a:p>
            <a:pPr marL="285750" indent="-285750" algn="just" rtl="1">
              <a:buFont typeface="Arial" panose="020B0604020202020204" pitchFamily="34" charset="0"/>
              <a:buChar char="•"/>
            </a:pPr>
            <a:r>
              <a:rPr lang="fa-IR" b="1" dirty="0" smtClean="0">
                <a:cs typeface="B Nazanin" panose="00000400000000000000" pitchFamily="2" charset="-78"/>
              </a:rPr>
              <a:t>هدف </a:t>
            </a:r>
            <a:r>
              <a:rPr lang="fa-IR" b="1" dirty="0">
                <a:cs typeface="B Nazanin" panose="00000400000000000000" pitchFamily="2" charset="-78"/>
              </a:rPr>
              <a:t>جزئی: </a:t>
            </a:r>
            <a:r>
              <a:rPr lang="fa-IR" dirty="0">
                <a:cs typeface="B Nazanin" panose="00000400000000000000" pitchFamily="2" charset="-78"/>
              </a:rPr>
              <a:t>هر هدف کلی به صورت یکسری اهداف جزئی تقسیم می شود.</a:t>
            </a:r>
          </a:p>
          <a:p>
            <a:pPr marL="285750" indent="-285750" algn="just" rtl="1">
              <a:buFont typeface="Arial" panose="020B0604020202020204" pitchFamily="34" charset="0"/>
              <a:buChar char="•"/>
            </a:pPr>
            <a:r>
              <a:rPr lang="fa-IR" b="1" dirty="0" smtClean="0">
                <a:cs typeface="B Nazanin" panose="00000400000000000000" pitchFamily="2" charset="-78"/>
              </a:rPr>
              <a:t>هدف </a:t>
            </a:r>
            <a:r>
              <a:rPr lang="fa-IR" b="1" dirty="0">
                <a:cs typeface="B Nazanin" panose="00000400000000000000" pitchFamily="2" charset="-78"/>
              </a:rPr>
              <a:t>مشخص: </a:t>
            </a:r>
            <a:r>
              <a:rPr lang="fa-IR" dirty="0">
                <a:cs typeface="B Nazanin" panose="00000400000000000000" pitchFamily="2" charset="-78"/>
              </a:rPr>
              <a:t>هدفی است که بطور دقیق مطالعه و محاسبه شده و با یک فعالیت قابل حصول می باشد. </a:t>
            </a:r>
            <a:endParaRPr lang="en-US" dirty="0">
              <a:cs typeface="B Nazanin" panose="00000400000000000000" pitchFamily="2" charset="-78"/>
            </a:endParaRPr>
          </a:p>
        </p:txBody>
      </p:sp>
      <p:sp>
        <p:nvSpPr>
          <p:cNvPr id="5" name="Rounded Rectangle 4"/>
          <p:cNvSpPr/>
          <p:nvPr/>
        </p:nvSpPr>
        <p:spPr>
          <a:xfrm>
            <a:off x="4788024" y="1938048"/>
            <a:ext cx="3441576" cy="38884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b="1" dirty="0">
                <a:cs typeface="B Nazanin" panose="00000400000000000000" pitchFamily="2" charset="-78"/>
              </a:rPr>
              <a:t>سلسله مراتب اهداف:</a:t>
            </a:r>
          </a:p>
          <a:p>
            <a:pPr algn="r"/>
            <a:r>
              <a:rPr lang="fa-IR" dirty="0">
                <a:cs typeface="B Nazanin" panose="00000400000000000000" pitchFamily="2" charset="-78"/>
              </a:rPr>
              <a:t>		هدف </a:t>
            </a:r>
            <a:r>
              <a:rPr lang="fa-IR" dirty="0" smtClean="0">
                <a:cs typeface="B Nazanin" panose="00000400000000000000" pitchFamily="2" charset="-78"/>
              </a:rPr>
              <a:t>نهایی</a:t>
            </a:r>
            <a:endParaRPr lang="fa-IR" dirty="0">
              <a:cs typeface="B Nazanin" panose="00000400000000000000" pitchFamily="2" charset="-78"/>
            </a:endParaRPr>
          </a:p>
          <a:p>
            <a:pPr algn="r"/>
            <a:r>
              <a:rPr lang="fa-IR" dirty="0">
                <a:cs typeface="B Nazanin" panose="00000400000000000000" pitchFamily="2" charset="-78"/>
              </a:rPr>
              <a:t>		</a:t>
            </a:r>
          </a:p>
          <a:p>
            <a:pPr algn="r"/>
            <a:r>
              <a:rPr lang="fa-IR" dirty="0">
                <a:cs typeface="B Nazanin" panose="00000400000000000000" pitchFamily="2" charset="-78"/>
              </a:rPr>
              <a:t>		</a:t>
            </a:r>
          </a:p>
          <a:p>
            <a:pPr algn="r"/>
            <a:r>
              <a:rPr lang="fa-IR" dirty="0">
                <a:cs typeface="B Nazanin" panose="00000400000000000000" pitchFamily="2" charset="-78"/>
              </a:rPr>
              <a:t>		هدف کلی</a:t>
            </a:r>
          </a:p>
          <a:p>
            <a:pPr algn="r"/>
            <a:r>
              <a:rPr lang="fa-IR" dirty="0">
                <a:cs typeface="B Nazanin" panose="00000400000000000000" pitchFamily="2" charset="-78"/>
              </a:rPr>
              <a:t>		</a:t>
            </a:r>
          </a:p>
          <a:p>
            <a:pPr algn="r"/>
            <a:r>
              <a:rPr lang="fa-IR" dirty="0">
                <a:cs typeface="B Nazanin" panose="00000400000000000000" pitchFamily="2" charset="-78"/>
              </a:rPr>
              <a:t>		</a:t>
            </a:r>
          </a:p>
          <a:p>
            <a:pPr algn="r"/>
            <a:r>
              <a:rPr lang="fa-IR" dirty="0">
                <a:cs typeface="B Nazanin" panose="00000400000000000000" pitchFamily="2" charset="-78"/>
              </a:rPr>
              <a:t>		هدف جزئی</a:t>
            </a:r>
          </a:p>
          <a:p>
            <a:pPr algn="r"/>
            <a:r>
              <a:rPr lang="fa-IR" dirty="0">
                <a:cs typeface="B Nazanin" panose="00000400000000000000" pitchFamily="2" charset="-78"/>
              </a:rPr>
              <a:t>		</a:t>
            </a:r>
          </a:p>
          <a:p>
            <a:pPr algn="r"/>
            <a:r>
              <a:rPr lang="fa-IR" dirty="0">
                <a:cs typeface="B Nazanin" panose="00000400000000000000" pitchFamily="2" charset="-78"/>
              </a:rPr>
              <a:t>		</a:t>
            </a:r>
          </a:p>
          <a:p>
            <a:pPr algn="r"/>
            <a:r>
              <a:rPr lang="fa-IR" dirty="0">
                <a:cs typeface="B Nazanin" panose="00000400000000000000" pitchFamily="2" charset="-78"/>
              </a:rPr>
              <a:t>		</a:t>
            </a:r>
            <a:r>
              <a:rPr lang="fa-IR" dirty="0" smtClean="0">
                <a:cs typeface="B Nazanin" panose="00000400000000000000" pitchFamily="2" charset="-78"/>
              </a:rPr>
              <a:t>هدف مشخص</a:t>
            </a:r>
            <a:endParaRPr lang="fa-IR" dirty="0">
              <a:cs typeface="B Nazanin" panose="00000400000000000000" pitchFamily="2" charset="-78"/>
            </a:endParaRPr>
          </a:p>
        </p:txBody>
      </p:sp>
      <p:cxnSp>
        <p:nvCxnSpPr>
          <p:cNvPr id="7" name="Straight Arrow Connector 6"/>
          <p:cNvCxnSpPr/>
          <p:nvPr/>
        </p:nvCxnSpPr>
        <p:spPr>
          <a:xfrm flipV="1">
            <a:off x="7596336" y="4509120"/>
            <a:ext cx="0" cy="648072"/>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8" name="Straight Arrow Connector 7"/>
          <p:cNvCxnSpPr/>
          <p:nvPr/>
        </p:nvCxnSpPr>
        <p:spPr>
          <a:xfrm flipV="1">
            <a:off x="7596336" y="3645024"/>
            <a:ext cx="0" cy="648072"/>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9" name="Straight Arrow Connector 8"/>
          <p:cNvCxnSpPr/>
          <p:nvPr/>
        </p:nvCxnSpPr>
        <p:spPr>
          <a:xfrm flipV="1">
            <a:off x="7596336" y="3645024"/>
            <a:ext cx="0" cy="648072"/>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0" name="Straight Arrow Connector 9"/>
          <p:cNvCxnSpPr/>
          <p:nvPr/>
        </p:nvCxnSpPr>
        <p:spPr>
          <a:xfrm flipV="1">
            <a:off x="7596336" y="2852936"/>
            <a:ext cx="0" cy="648072"/>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71594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3600" dirty="0">
                <a:cs typeface="B Nazanin" panose="00000400000000000000" pitchFamily="2" charset="-78"/>
              </a:rPr>
              <a:t>اصول تعیین اهداف در برنامه ریزی عملیاتی</a:t>
            </a:r>
            <a:r>
              <a:rPr lang="fa-IR" sz="3600" dirty="0" smtClean="0">
                <a:cs typeface="B Nazanin" panose="00000400000000000000" pitchFamily="2" charset="-78"/>
              </a:rPr>
              <a:t>:</a:t>
            </a:r>
            <a:endParaRPr lang="en-US" sz="3600" dirty="0">
              <a:cs typeface="B Nazanin" panose="00000400000000000000" pitchFamily="2" charset="-78"/>
            </a:endParaRPr>
          </a:p>
        </p:txBody>
      </p:sp>
      <p:sp>
        <p:nvSpPr>
          <p:cNvPr id="3" name="Content Placeholder 2"/>
          <p:cNvSpPr>
            <a:spLocks noGrp="1"/>
          </p:cNvSpPr>
          <p:nvPr>
            <p:ph idx="1"/>
          </p:nvPr>
        </p:nvSpPr>
        <p:spPr/>
        <p:txBody>
          <a:bodyPr/>
          <a:lstStyle/>
          <a:p>
            <a:pPr marL="0" indent="0">
              <a:buNone/>
            </a:pPr>
            <a:endParaRPr lang="en-US" dirty="0"/>
          </a:p>
        </p:txBody>
      </p:sp>
      <p:sp>
        <p:nvSpPr>
          <p:cNvPr id="4" name="Rounded Rectangle 3"/>
          <p:cNvSpPr/>
          <p:nvPr/>
        </p:nvSpPr>
        <p:spPr>
          <a:xfrm>
            <a:off x="4860032" y="1905000"/>
            <a:ext cx="3240360" cy="4114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just" rtl="1">
              <a:lnSpc>
                <a:spcPct val="90000"/>
              </a:lnSpc>
              <a:buFont typeface="Wingdings" panose="05000000000000000000" pitchFamily="2" charset="2"/>
              <a:buNone/>
            </a:pPr>
            <a:r>
              <a:rPr lang="fa-IR" altLang="en-US" sz="2000" dirty="0">
                <a:cs typeface="B Nazanin" panose="00000400000000000000" pitchFamily="2" charset="-78"/>
              </a:rPr>
              <a:t>1- مطالعه شده باشند.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2- </a:t>
            </a:r>
            <a:r>
              <a:rPr lang="fa-IR" altLang="en-US" sz="2000" dirty="0">
                <a:cs typeface="B Nazanin" panose="00000400000000000000" pitchFamily="2" charset="-78"/>
              </a:rPr>
              <a:t>صراحت داشته باشند.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3- </a:t>
            </a:r>
            <a:r>
              <a:rPr lang="fa-IR" altLang="en-US" sz="2000" dirty="0">
                <a:cs typeface="B Nazanin" panose="00000400000000000000" pitchFamily="2" charset="-78"/>
              </a:rPr>
              <a:t>محاسبه شده باشند(کمی)</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4- </a:t>
            </a:r>
            <a:r>
              <a:rPr lang="fa-IR" altLang="en-US" sz="2000" dirty="0">
                <a:cs typeface="B Nazanin" panose="00000400000000000000" pitchFamily="2" charset="-78"/>
              </a:rPr>
              <a:t>مدت انجام آن معین باشد.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5- </a:t>
            </a:r>
            <a:r>
              <a:rPr lang="fa-IR" altLang="en-US" sz="2000" dirty="0">
                <a:cs typeface="B Nazanin" panose="00000400000000000000" pitchFamily="2" charset="-78"/>
              </a:rPr>
              <a:t>هزینه های انجام آن معین باشد.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6- </a:t>
            </a:r>
            <a:r>
              <a:rPr lang="fa-IR" altLang="en-US" sz="2000" dirty="0">
                <a:cs typeface="B Nazanin" panose="00000400000000000000" pitchFamily="2" charset="-78"/>
              </a:rPr>
              <a:t>واقع گرا باشند.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7- </a:t>
            </a:r>
            <a:r>
              <a:rPr lang="fa-IR" altLang="en-US" sz="2000" dirty="0">
                <a:cs typeface="B Nazanin" panose="00000400000000000000" pitchFamily="2" charset="-78"/>
              </a:rPr>
              <a:t>با اهداف کلی و بلند مدت سازمان هماهنگ باشد.</a:t>
            </a:r>
          </a:p>
          <a:p>
            <a:pPr algn="just" rtl="1">
              <a:lnSpc>
                <a:spcPct val="90000"/>
              </a:lnSpc>
              <a:buFont typeface="Wingdings" panose="05000000000000000000" pitchFamily="2" charset="2"/>
              <a:buNone/>
            </a:pPr>
            <a:r>
              <a:rPr lang="fa-IR" altLang="en-US" sz="2000" dirty="0" smtClean="0">
                <a:cs typeface="B Nazanin" panose="00000400000000000000" pitchFamily="2" charset="-78"/>
              </a:rPr>
              <a:t>8- </a:t>
            </a:r>
            <a:r>
              <a:rPr lang="fa-IR" altLang="en-US" sz="2000" dirty="0">
                <a:cs typeface="B Nazanin" panose="00000400000000000000" pitchFamily="2" charset="-78"/>
              </a:rPr>
              <a:t>با سایر اهداف هماهنگ باشند</a:t>
            </a:r>
            <a:r>
              <a:rPr lang="fa-IR" altLang="en-US" sz="2000" dirty="0" smtClean="0">
                <a:cs typeface="B Nazanin" panose="00000400000000000000" pitchFamily="2" charset="-78"/>
              </a:rPr>
              <a:t>.</a:t>
            </a:r>
          </a:p>
          <a:p>
            <a:pPr algn="just" rtl="1">
              <a:lnSpc>
                <a:spcPct val="90000"/>
              </a:lnSpc>
            </a:pPr>
            <a:r>
              <a:rPr lang="fa-IR" altLang="en-US" sz="2000" dirty="0">
                <a:cs typeface="B Nazanin" panose="00000400000000000000" pitchFamily="2" charset="-78"/>
              </a:rPr>
              <a:t>9- متضمن راه حل های عملی باشند</a:t>
            </a:r>
            <a:r>
              <a:rPr lang="fa-IR" altLang="en-US" sz="2000" dirty="0" smtClean="0">
                <a:cs typeface="B Nazanin" panose="00000400000000000000" pitchFamily="2" charset="-78"/>
              </a:rPr>
              <a:t>.</a:t>
            </a:r>
            <a:endParaRPr lang="en-US" altLang="en-US" sz="2000" dirty="0">
              <a:cs typeface="B Nazanin" panose="00000400000000000000" pitchFamily="2" charset="-78"/>
            </a:endParaRPr>
          </a:p>
          <a:p>
            <a:pPr algn="just" rtl="1"/>
            <a:endParaRPr lang="en-US" dirty="0"/>
          </a:p>
        </p:txBody>
      </p:sp>
      <p:sp>
        <p:nvSpPr>
          <p:cNvPr id="5" name="Rounded Rectangle 4"/>
          <p:cNvSpPr/>
          <p:nvPr/>
        </p:nvSpPr>
        <p:spPr>
          <a:xfrm>
            <a:off x="899592" y="1906488"/>
            <a:ext cx="3240360" cy="4114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just" rtl="1">
              <a:lnSpc>
                <a:spcPct val="90000"/>
              </a:lnSpc>
              <a:buFont typeface="Wingdings" panose="05000000000000000000" pitchFamily="2" charset="2"/>
              <a:buNone/>
            </a:pPr>
            <a:r>
              <a:rPr lang="fa-IR" altLang="en-US" dirty="0" smtClean="0">
                <a:cs typeface="B Nazanin" panose="00000400000000000000" pitchFamily="2" charset="-78"/>
              </a:rPr>
              <a:t>10- </a:t>
            </a:r>
            <a:r>
              <a:rPr lang="fa-IR" altLang="en-US" dirty="0">
                <a:cs typeface="B Nazanin" panose="00000400000000000000" pitchFamily="2" charset="-78"/>
              </a:rPr>
              <a:t>به ماموریت سازمان توجه کامل داشته باشد.</a:t>
            </a:r>
          </a:p>
          <a:p>
            <a:pPr algn="just" rtl="1">
              <a:lnSpc>
                <a:spcPct val="90000"/>
              </a:lnSpc>
              <a:buFont typeface="Wingdings" panose="05000000000000000000" pitchFamily="2" charset="2"/>
              <a:buNone/>
            </a:pPr>
            <a:r>
              <a:rPr lang="fa-IR" altLang="en-US" dirty="0" smtClean="0">
                <a:cs typeface="B Nazanin" panose="00000400000000000000" pitchFamily="2" charset="-78"/>
              </a:rPr>
              <a:t>11- </a:t>
            </a:r>
            <a:r>
              <a:rPr lang="fa-IR" altLang="en-US" dirty="0">
                <a:cs typeface="B Nazanin" panose="00000400000000000000" pitchFamily="2" charset="-78"/>
              </a:rPr>
              <a:t>توالی و استمرار داشته باشد.</a:t>
            </a:r>
          </a:p>
          <a:p>
            <a:pPr algn="just" rtl="1">
              <a:lnSpc>
                <a:spcPct val="90000"/>
              </a:lnSpc>
              <a:buFont typeface="Wingdings" panose="05000000000000000000" pitchFamily="2" charset="2"/>
              <a:buNone/>
            </a:pPr>
            <a:r>
              <a:rPr lang="fa-IR" altLang="en-US" dirty="0" smtClean="0">
                <a:cs typeface="B Nazanin" panose="00000400000000000000" pitchFamily="2" charset="-78"/>
              </a:rPr>
              <a:t>12- </a:t>
            </a:r>
            <a:r>
              <a:rPr lang="fa-IR" altLang="en-US" dirty="0">
                <a:cs typeface="B Nazanin" panose="00000400000000000000" pitchFamily="2" charset="-78"/>
              </a:rPr>
              <a:t>متناسب با قدرت اجرایی موجود باشد.</a:t>
            </a:r>
          </a:p>
          <a:p>
            <a:pPr algn="just" rtl="1">
              <a:lnSpc>
                <a:spcPct val="90000"/>
              </a:lnSpc>
              <a:buFont typeface="Wingdings" panose="05000000000000000000" pitchFamily="2" charset="2"/>
              <a:buNone/>
            </a:pPr>
            <a:r>
              <a:rPr lang="fa-IR" altLang="en-US" dirty="0" smtClean="0">
                <a:cs typeface="B Nazanin" panose="00000400000000000000" pitchFamily="2" charset="-78"/>
              </a:rPr>
              <a:t>13- </a:t>
            </a:r>
            <a:r>
              <a:rPr lang="fa-IR" altLang="en-US" dirty="0">
                <a:cs typeface="B Nazanin" panose="00000400000000000000" pitchFamily="2" charset="-78"/>
              </a:rPr>
              <a:t>با نظر مجریان شکل گرفته شده باشد.</a:t>
            </a:r>
          </a:p>
          <a:p>
            <a:pPr algn="just" rtl="1">
              <a:lnSpc>
                <a:spcPct val="90000"/>
              </a:lnSpc>
              <a:buFont typeface="Wingdings" panose="05000000000000000000" pitchFamily="2" charset="2"/>
              <a:buNone/>
            </a:pPr>
            <a:r>
              <a:rPr lang="fa-IR" altLang="en-US" dirty="0" smtClean="0">
                <a:cs typeface="B Nazanin" panose="00000400000000000000" pitchFamily="2" charset="-78"/>
              </a:rPr>
              <a:t>14- </a:t>
            </a:r>
            <a:r>
              <a:rPr lang="fa-IR" altLang="en-US" dirty="0">
                <a:cs typeface="B Nazanin" panose="00000400000000000000" pitchFamily="2" charset="-78"/>
              </a:rPr>
              <a:t>قابل نظارت، ارزیابی و کنترل باشد.</a:t>
            </a:r>
          </a:p>
          <a:p>
            <a:pPr algn="ctr"/>
            <a:endParaRPr lang="en-US" dirty="0"/>
          </a:p>
        </p:txBody>
      </p:sp>
    </p:spTree>
    <p:extLst>
      <p:ext uri="{BB962C8B-B14F-4D97-AF65-F5344CB8AC3E}">
        <p14:creationId xmlns:p14="http://schemas.microsoft.com/office/powerpoint/2010/main" val="3217000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تذکرات لازم در تدوین برنامه عملیاتی</a:t>
            </a:r>
            <a:endParaRPr lang="en-US" dirty="0">
              <a:cs typeface="B Nazanin" panose="00000400000000000000" pitchFamily="2" charset="-78"/>
            </a:endParaRPr>
          </a:p>
        </p:txBody>
      </p:sp>
      <p:sp>
        <p:nvSpPr>
          <p:cNvPr id="3" name="Content Placeholder 2"/>
          <p:cNvSpPr>
            <a:spLocks noGrp="1"/>
          </p:cNvSpPr>
          <p:nvPr>
            <p:ph idx="1"/>
          </p:nvPr>
        </p:nvSpPr>
        <p:spPr>
          <a:xfrm>
            <a:off x="683568" y="1988840"/>
            <a:ext cx="7906072" cy="4114800"/>
          </a:xfrm>
        </p:spPr>
        <p:txBody>
          <a:bodyPr/>
          <a:lstStyle/>
          <a:p>
            <a:pPr algn="r" rtl="1"/>
            <a:r>
              <a:rPr lang="fa-IR" sz="2000" dirty="0">
                <a:solidFill>
                  <a:schemeClr val="tx1"/>
                </a:solidFill>
                <a:cs typeface="B Nazanin" panose="00000400000000000000" pitchFamily="2" charset="-78"/>
              </a:rPr>
              <a:t>تدوین برنامه صرفا در پاسخ به درخواست مدیر نیست بلکه به منظور ارتقا سلامت است.</a:t>
            </a:r>
          </a:p>
          <a:p>
            <a:pPr algn="r" rtl="1"/>
            <a:r>
              <a:rPr lang="fa-IR" sz="2000" dirty="0">
                <a:solidFill>
                  <a:schemeClr val="tx1"/>
                </a:solidFill>
                <a:cs typeface="B Nazanin" panose="00000400000000000000" pitchFamily="2" charset="-78"/>
              </a:rPr>
              <a:t>برنامه های جاری فراموش نشوند.</a:t>
            </a:r>
          </a:p>
          <a:p>
            <a:pPr algn="r" rtl="1"/>
            <a:r>
              <a:rPr lang="fa-IR" sz="2000" dirty="0">
                <a:solidFill>
                  <a:schemeClr val="tx1"/>
                </a:solidFill>
                <a:cs typeface="B Nazanin" panose="00000400000000000000" pitchFamily="2" charset="-78"/>
              </a:rPr>
              <a:t>اولویت بندی در داخل هر برنامه انجام شود.</a:t>
            </a:r>
          </a:p>
          <a:p>
            <a:pPr algn="r" rtl="1"/>
            <a:r>
              <a:rPr lang="fa-IR" sz="2000" dirty="0">
                <a:solidFill>
                  <a:schemeClr val="tx1"/>
                </a:solidFill>
                <a:cs typeface="B Nazanin" panose="00000400000000000000" pitchFamily="2" charset="-78"/>
              </a:rPr>
              <a:t>در اخر برنامه /سال ارزشیابی روشن از برنامه داشته باشیم که راهنمای برنامه عملیاتی سال اینده است.</a:t>
            </a:r>
          </a:p>
          <a:p>
            <a:pPr algn="r" rtl="1"/>
            <a:r>
              <a:rPr lang="fa-IR" sz="2000" dirty="0">
                <a:solidFill>
                  <a:schemeClr val="tx1"/>
                </a:solidFill>
                <a:cs typeface="B Nazanin" panose="00000400000000000000" pitchFamily="2" charset="-78"/>
              </a:rPr>
              <a:t>مهم تر از نوشتن برنامه عمل کردن به ان است لذا برنامه باید به تایید مدیر برسد .</a:t>
            </a:r>
          </a:p>
          <a:p>
            <a:pPr algn="r" rtl="1"/>
            <a:r>
              <a:rPr lang="fa-IR" sz="2000" dirty="0">
                <a:solidFill>
                  <a:schemeClr val="tx1"/>
                </a:solidFill>
                <a:cs typeface="B Nazanin" panose="00000400000000000000" pitchFamily="2" charset="-78"/>
              </a:rPr>
              <a:t>در براورد نیاز خود دقت کنیم تا از اتلاف منابع جلوگیری شود.</a:t>
            </a:r>
          </a:p>
          <a:p>
            <a:pPr algn="r" rtl="1"/>
            <a:r>
              <a:rPr lang="fa-IR" sz="2000" dirty="0">
                <a:solidFill>
                  <a:schemeClr val="tx1"/>
                </a:solidFill>
                <a:cs typeface="B Nazanin" panose="00000400000000000000" pitchFamily="2" charset="-78"/>
              </a:rPr>
              <a:t>برنامه باید کاملا شفاف و روشن باشد .</a:t>
            </a:r>
          </a:p>
          <a:p>
            <a:pPr algn="r" rtl="1"/>
            <a:r>
              <a:rPr lang="fa-IR" sz="2000" dirty="0">
                <a:solidFill>
                  <a:schemeClr val="tx1"/>
                </a:solidFill>
                <a:cs typeface="B Nazanin" panose="00000400000000000000" pitchFamily="2" charset="-78"/>
              </a:rPr>
              <a:t>تا حد امکان با مشارکت کلیه پرسنل مرتبط تهیه شود تا همه نسبت به ان مالکیت داشته و ضمانت اجرائی داشته باشد.</a:t>
            </a:r>
          </a:p>
          <a:p>
            <a:pPr algn="r" rtl="1"/>
            <a:endParaRPr lang="en-US" sz="2000" dirty="0">
              <a:solidFill>
                <a:schemeClr val="tx1"/>
              </a:solidFill>
              <a:cs typeface="B Nazanin" panose="00000400000000000000" pitchFamily="2" charset="-78"/>
            </a:endParaRPr>
          </a:p>
        </p:txBody>
      </p:sp>
    </p:spTree>
    <p:extLst>
      <p:ext uri="{BB962C8B-B14F-4D97-AF65-F5344CB8AC3E}">
        <p14:creationId xmlns:p14="http://schemas.microsoft.com/office/powerpoint/2010/main" val="9216983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مراحل برنامه </a:t>
            </a:r>
            <a:r>
              <a:rPr lang="fa-IR" dirty="0" smtClean="0">
                <a:cs typeface="B Nazanin" panose="00000400000000000000" pitchFamily="2" charset="-78"/>
              </a:rPr>
              <a:t>ريزي عملیاتی </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a:lnSpc>
                <a:spcPct val="150000"/>
              </a:lnSpc>
              <a:buNone/>
            </a:pPr>
            <a:r>
              <a:rPr lang="ar-SA" altLang="en-US" dirty="0">
                <a:solidFill>
                  <a:schemeClr val="tx1"/>
                </a:solidFill>
                <a:cs typeface="B Nazanin" panose="00000400000000000000" pitchFamily="2" charset="-78"/>
              </a:rPr>
              <a:t>1-تجزيه وتحليل وضعيت موجود </a:t>
            </a:r>
            <a:r>
              <a:rPr lang="fa-IR" altLang="en-US" dirty="0">
                <a:solidFill>
                  <a:schemeClr val="tx1"/>
                </a:solidFill>
                <a:cs typeface="B Nazanin" panose="00000400000000000000" pitchFamily="2" charset="-78"/>
              </a:rPr>
              <a:t>(</a:t>
            </a:r>
            <a:r>
              <a:rPr lang="fa-IR" altLang="en-US" dirty="0">
                <a:solidFill>
                  <a:schemeClr val="accent1"/>
                </a:solidFill>
                <a:cs typeface="B Nazanin" panose="00000400000000000000" pitchFamily="2" charset="-78"/>
              </a:rPr>
              <a:t>کجا هستیم </a:t>
            </a:r>
            <a:r>
              <a:rPr lang="fa-IR" altLang="en-US" dirty="0">
                <a:solidFill>
                  <a:schemeClr val="tx1"/>
                </a:solidFill>
                <a:cs typeface="B Nazanin" panose="00000400000000000000" pitchFamily="2" charset="-78"/>
              </a:rPr>
              <a:t>)</a:t>
            </a:r>
            <a:endParaRPr lang="ar-SA" altLang="en-US" dirty="0">
              <a:solidFill>
                <a:schemeClr val="tx1"/>
              </a:solidFill>
              <a:cs typeface="B Nazanin" panose="00000400000000000000" pitchFamily="2" charset="-78"/>
            </a:endParaRPr>
          </a:p>
          <a:p>
            <a:pPr algn="r">
              <a:lnSpc>
                <a:spcPct val="150000"/>
              </a:lnSpc>
              <a:buNone/>
            </a:pPr>
            <a:r>
              <a:rPr lang="ar-SA" altLang="en-US" dirty="0">
                <a:solidFill>
                  <a:schemeClr val="tx1"/>
                </a:solidFill>
                <a:cs typeface="B Nazanin" panose="00000400000000000000" pitchFamily="2" charset="-78"/>
              </a:rPr>
              <a:t>2-تعيين اهداف </a:t>
            </a:r>
            <a:r>
              <a:rPr lang="fa-IR" altLang="en-US" dirty="0">
                <a:solidFill>
                  <a:schemeClr val="tx1"/>
                </a:solidFill>
                <a:cs typeface="B Nazanin" panose="00000400000000000000" pitchFamily="2" charset="-78"/>
              </a:rPr>
              <a:t>(</a:t>
            </a:r>
            <a:r>
              <a:rPr lang="fa-IR" altLang="en-US" dirty="0">
                <a:solidFill>
                  <a:schemeClr val="accent1"/>
                </a:solidFill>
                <a:cs typeface="B Nazanin" panose="00000400000000000000" pitchFamily="2" charset="-78"/>
              </a:rPr>
              <a:t>به کجا می خواهیم برسیم </a:t>
            </a:r>
            <a:r>
              <a:rPr lang="fa-IR" altLang="en-US" dirty="0">
                <a:solidFill>
                  <a:schemeClr val="tx1"/>
                </a:solidFill>
                <a:cs typeface="B Nazanin" panose="00000400000000000000" pitchFamily="2" charset="-78"/>
              </a:rPr>
              <a:t>)</a:t>
            </a:r>
            <a:endParaRPr lang="ar-SA" altLang="en-US" dirty="0">
              <a:solidFill>
                <a:schemeClr val="tx1"/>
              </a:solidFill>
              <a:cs typeface="B Nazanin" panose="00000400000000000000" pitchFamily="2" charset="-78"/>
            </a:endParaRPr>
          </a:p>
          <a:p>
            <a:pPr algn="r">
              <a:lnSpc>
                <a:spcPct val="150000"/>
              </a:lnSpc>
              <a:buNone/>
            </a:pPr>
            <a:r>
              <a:rPr lang="ar-SA" altLang="en-US" dirty="0">
                <a:solidFill>
                  <a:schemeClr val="tx1"/>
                </a:solidFill>
                <a:cs typeface="B Nazanin" panose="00000400000000000000" pitchFamily="2" charset="-78"/>
              </a:rPr>
              <a:t>3-تعيين استراتژي ها</a:t>
            </a:r>
            <a:r>
              <a:rPr lang="fa-IR" altLang="en-US" dirty="0">
                <a:solidFill>
                  <a:schemeClr val="tx1"/>
                </a:solidFill>
                <a:cs typeface="B Nazanin" panose="00000400000000000000" pitchFamily="2" charset="-78"/>
              </a:rPr>
              <a:t> </a:t>
            </a:r>
            <a:r>
              <a:rPr lang="fa-IR" altLang="en-US" dirty="0" smtClean="0">
                <a:solidFill>
                  <a:schemeClr val="tx1"/>
                </a:solidFill>
                <a:cs typeface="B Nazanin" panose="00000400000000000000" pitchFamily="2" charset="-78"/>
              </a:rPr>
              <a:t>(</a:t>
            </a:r>
            <a:r>
              <a:rPr lang="fa-IR" altLang="en-US" dirty="0" smtClean="0">
                <a:solidFill>
                  <a:schemeClr val="accent1"/>
                </a:solidFill>
                <a:cs typeface="B Nazanin" panose="00000400000000000000" pitchFamily="2" charset="-78"/>
              </a:rPr>
              <a:t>چگونه  </a:t>
            </a:r>
            <a:r>
              <a:rPr lang="fa-IR" altLang="en-US" dirty="0">
                <a:solidFill>
                  <a:schemeClr val="accent1"/>
                </a:solidFill>
                <a:cs typeface="B Nazanin" panose="00000400000000000000" pitchFamily="2" charset="-78"/>
              </a:rPr>
              <a:t>(راه و روش )می خواهیم </a:t>
            </a:r>
            <a:r>
              <a:rPr lang="fa-IR" altLang="en-US" dirty="0" smtClean="0">
                <a:solidFill>
                  <a:schemeClr val="accent1"/>
                </a:solidFill>
                <a:cs typeface="B Nazanin" panose="00000400000000000000" pitchFamily="2" charset="-78"/>
              </a:rPr>
              <a:t>برسیم</a:t>
            </a:r>
            <a:r>
              <a:rPr lang="fa-IR" altLang="en-US" dirty="0" smtClean="0">
                <a:solidFill>
                  <a:schemeClr val="tx1"/>
                </a:solidFill>
                <a:cs typeface="B Nazanin" panose="00000400000000000000" pitchFamily="2" charset="-78"/>
              </a:rPr>
              <a:t>)</a:t>
            </a:r>
            <a:endParaRPr lang="ar-SA" altLang="en-US" dirty="0">
              <a:solidFill>
                <a:schemeClr val="tx1"/>
              </a:solidFill>
              <a:cs typeface="B Nazanin" panose="00000400000000000000" pitchFamily="2" charset="-78"/>
            </a:endParaRPr>
          </a:p>
          <a:p>
            <a:pPr algn="r">
              <a:lnSpc>
                <a:spcPct val="150000"/>
              </a:lnSpc>
              <a:buNone/>
            </a:pPr>
            <a:r>
              <a:rPr lang="ar-SA" altLang="en-US" dirty="0">
                <a:solidFill>
                  <a:schemeClr val="tx1"/>
                </a:solidFill>
                <a:cs typeface="B Nazanin" panose="00000400000000000000" pitchFamily="2" charset="-78"/>
              </a:rPr>
              <a:t>4-تعيين فعاليت ها </a:t>
            </a:r>
            <a:r>
              <a:rPr lang="fa-IR" altLang="en-US" dirty="0">
                <a:solidFill>
                  <a:schemeClr val="tx1"/>
                </a:solidFill>
                <a:cs typeface="B Nazanin" panose="00000400000000000000" pitchFamily="2" charset="-78"/>
              </a:rPr>
              <a:t>(</a:t>
            </a:r>
            <a:r>
              <a:rPr lang="fa-IR" altLang="en-US" dirty="0">
                <a:solidFill>
                  <a:schemeClr val="accent1"/>
                </a:solidFill>
                <a:cs typeface="B Nazanin" panose="00000400000000000000" pitchFamily="2" charset="-78"/>
              </a:rPr>
              <a:t>در راه رسیدن چه کارهای باید انجام دهیم </a:t>
            </a:r>
            <a:r>
              <a:rPr lang="fa-IR" altLang="en-US" dirty="0">
                <a:solidFill>
                  <a:schemeClr val="tx1"/>
                </a:solidFill>
                <a:cs typeface="B Nazanin" panose="00000400000000000000" pitchFamily="2" charset="-78"/>
              </a:rPr>
              <a:t>)</a:t>
            </a:r>
            <a:endParaRPr lang="ar-SA" altLang="en-US" dirty="0">
              <a:solidFill>
                <a:schemeClr val="tx1"/>
              </a:solidFill>
              <a:cs typeface="B Nazanin" panose="00000400000000000000" pitchFamily="2" charset="-78"/>
            </a:endParaRPr>
          </a:p>
          <a:p>
            <a:pPr algn="r">
              <a:lnSpc>
                <a:spcPct val="150000"/>
              </a:lnSpc>
              <a:buNone/>
            </a:pPr>
            <a:r>
              <a:rPr lang="ar-SA" altLang="en-US" dirty="0">
                <a:solidFill>
                  <a:schemeClr val="tx1"/>
                </a:solidFill>
                <a:cs typeface="B Nazanin" panose="00000400000000000000" pitchFamily="2" charset="-78"/>
              </a:rPr>
              <a:t>5-</a:t>
            </a:r>
            <a:r>
              <a:rPr lang="fa-IR" altLang="en-US" dirty="0">
                <a:solidFill>
                  <a:schemeClr val="tx1"/>
                </a:solidFill>
                <a:cs typeface="B Nazanin" panose="00000400000000000000" pitchFamily="2" charset="-78"/>
              </a:rPr>
              <a:t> (کنترل) </a:t>
            </a:r>
            <a:r>
              <a:rPr lang="ar-SA" altLang="en-US" dirty="0">
                <a:solidFill>
                  <a:schemeClr val="tx1"/>
                </a:solidFill>
                <a:cs typeface="B Nazanin" panose="00000400000000000000" pitchFamily="2" charset="-78"/>
              </a:rPr>
              <a:t>پايش و ارزشيابي</a:t>
            </a:r>
            <a:r>
              <a:rPr lang="fa-IR" altLang="en-US" dirty="0">
                <a:solidFill>
                  <a:schemeClr val="tx1"/>
                </a:solidFill>
                <a:cs typeface="B Nazanin" panose="00000400000000000000" pitchFamily="2" charset="-78"/>
              </a:rPr>
              <a:t> </a:t>
            </a:r>
            <a:r>
              <a:rPr lang="fa-IR" altLang="en-US" sz="2000" dirty="0">
                <a:solidFill>
                  <a:schemeClr val="tx1"/>
                </a:solidFill>
                <a:cs typeface="B Nazanin" panose="00000400000000000000" pitchFamily="2" charset="-78"/>
              </a:rPr>
              <a:t>(</a:t>
            </a:r>
            <a:r>
              <a:rPr lang="fa-IR" altLang="en-US" sz="2000" dirty="0">
                <a:solidFill>
                  <a:schemeClr val="accent1"/>
                </a:solidFill>
                <a:cs typeface="B Nazanin" panose="00000400000000000000" pitchFamily="2" charset="-78"/>
              </a:rPr>
              <a:t>آیا در راه رسیدن هستیم ونهایتا به جایی که می خواستیم رسیده ایم</a:t>
            </a:r>
            <a:r>
              <a:rPr lang="fa-IR" altLang="en-US" sz="2000" dirty="0" smtClean="0">
                <a:solidFill>
                  <a:schemeClr val="tx1"/>
                </a:solidFill>
                <a:cs typeface="B Nazanin" panose="00000400000000000000" pitchFamily="2" charset="-78"/>
              </a:rPr>
              <a:t>)</a:t>
            </a:r>
            <a:endParaRPr lang="ar-SA" altLang="en-US" sz="1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2031494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تحليل وضعيت موجود (</a:t>
            </a:r>
            <a:r>
              <a:rPr lang="fa-IR" dirty="0">
                <a:solidFill>
                  <a:schemeClr val="tx1"/>
                </a:solidFill>
                <a:cs typeface="B Nazanin" panose="00000400000000000000" pitchFamily="2" charset="-78"/>
              </a:rPr>
              <a:t>کجا هستیم</a:t>
            </a:r>
            <a:r>
              <a:rPr lang="fa-IR" dirty="0">
                <a:cs typeface="B Nazanin" panose="00000400000000000000" pitchFamily="2" charset="-78"/>
              </a:rPr>
              <a:t>)</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altLang="en-US" sz="2800" b="0" dirty="0" smtClean="0">
                <a:solidFill>
                  <a:schemeClr val="tx1"/>
                </a:solidFill>
                <a:latin typeface="Arial Narrow" panose="020B0606020202030204" pitchFamily="34" charset="0"/>
                <a:cs typeface="B Nazanin" panose="00000400000000000000" pitchFamily="2" charset="-78"/>
              </a:rPr>
              <a:t>شرایط </a:t>
            </a:r>
            <a:r>
              <a:rPr lang="fa-IR" altLang="en-US" sz="2800" b="0" dirty="0">
                <a:solidFill>
                  <a:schemeClr val="tx1"/>
                </a:solidFill>
                <a:latin typeface="Arial Narrow" panose="020B0606020202030204" pitchFamily="34" charset="0"/>
                <a:cs typeface="B Nazanin" panose="00000400000000000000" pitchFamily="2" charset="-78"/>
              </a:rPr>
              <a:t>عمومی از نظر سازمانی و محیطی و  وضعیت یک برنامه خاص </a:t>
            </a:r>
            <a:r>
              <a:rPr lang="fa-IR" altLang="en-US" sz="2800" b="0" dirty="0" smtClean="0">
                <a:solidFill>
                  <a:schemeClr val="tx1"/>
                </a:solidFill>
                <a:latin typeface="Arial Narrow" panose="020B0606020202030204" pitchFamily="34" charset="0"/>
                <a:cs typeface="B Nazanin" panose="00000400000000000000" pitchFamily="2" charset="-78"/>
              </a:rPr>
              <a:t>( برای مثال: پیشگیری  </a:t>
            </a:r>
            <a:r>
              <a:rPr lang="fa-IR" altLang="en-US" sz="2800" b="0" dirty="0">
                <a:solidFill>
                  <a:schemeClr val="tx1"/>
                </a:solidFill>
                <a:latin typeface="Arial Narrow" panose="020B0606020202030204" pitchFamily="34" charset="0"/>
                <a:cs typeface="B Nazanin" panose="00000400000000000000" pitchFamily="2" charset="-78"/>
              </a:rPr>
              <a:t>دیابت) </a:t>
            </a:r>
            <a:r>
              <a:rPr lang="fa-IR" altLang="en-US" sz="2800" b="0" dirty="0" smtClean="0">
                <a:solidFill>
                  <a:schemeClr val="tx1"/>
                </a:solidFill>
                <a:latin typeface="Arial Narrow" panose="020B0606020202030204" pitchFamily="34" charset="0"/>
                <a:cs typeface="B Nazanin" panose="00000400000000000000" pitchFamily="2" charset="-78"/>
              </a:rPr>
              <a:t>چگونه است؟</a:t>
            </a:r>
            <a:endParaRPr lang="fa-IR" altLang="en-US" sz="2800" b="0" dirty="0">
              <a:solidFill>
                <a:schemeClr val="tx1"/>
              </a:solidFill>
              <a:latin typeface="Arial Narrow" panose="020B0606020202030204" pitchFamily="34" charset="0"/>
              <a:cs typeface="B Nazanin" panose="00000400000000000000" pitchFamily="2" charset="-78"/>
            </a:endParaRPr>
          </a:p>
          <a:p>
            <a:pPr algn="r" rtl="1"/>
            <a:endParaRPr lang="fa-IR" altLang="en-US" sz="2800" b="0" dirty="0">
              <a:latin typeface="Arial Narrow" panose="020B0606020202030204" pitchFamily="34" charset="0"/>
              <a:cs typeface="B Nazanin" panose="00000400000000000000" pitchFamily="2" charset="-78"/>
            </a:endParaRPr>
          </a:p>
          <a:p>
            <a:pPr algn="r" rtl="1"/>
            <a:r>
              <a:rPr lang="ar-SA" altLang="en-US" b="0" dirty="0">
                <a:solidFill>
                  <a:schemeClr val="bg1"/>
                </a:solidFill>
                <a:latin typeface="Arial Narrow" panose="020B0606020202030204" pitchFamily="34" charset="0"/>
                <a:cs typeface="B Nazanin" panose="00000400000000000000" pitchFamily="2" charset="-78"/>
              </a:rPr>
              <a:t>در بررسي وضعيت موجود به دو دسته از اطلاعات بايد توجه كرد</a:t>
            </a:r>
            <a:r>
              <a:rPr lang="ar-SA" altLang="en-US" sz="1800" b="0" dirty="0">
                <a:solidFill>
                  <a:schemeClr val="bg1"/>
                </a:solidFill>
                <a:latin typeface="Arial Narrow" panose="020B0606020202030204" pitchFamily="34" charset="0"/>
                <a:cs typeface="B Nazanin" panose="00000400000000000000" pitchFamily="2" charset="-78"/>
              </a:rPr>
              <a:t> </a:t>
            </a:r>
          </a:p>
          <a:p>
            <a:pPr algn="r" rtl="1"/>
            <a:endParaRPr lang="ar-SA" altLang="en-US" sz="1800" b="0" dirty="0">
              <a:cs typeface="B Nazanin" panose="00000400000000000000" pitchFamily="2" charset="-78"/>
            </a:endParaRPr>
          </a:p>
          <a:p>
            <a:pPr algn="r" rtl="1"/>
            <a:r>
              <a:rPr lang="ar-SA" altLang="en-US" b="0" dirty="0">
                <a:solidFill>
                  <a:schemeClr val="tx1"/>
                </a:solidFill>
                <a:latin typeface="Arial Narrow" panose="020B0606020202030204" pitchFamily="34" charset="0"/>
                <a:cs typeface="B Nazanin" panose="00000400000000000000" pitchFamily="2" charset="-78"/>
              </a:rPr>
              <a:t>   </a:t>
            </a:r>
            <a:r>
              <a:rPr lang="ar-SA" altLang="en-US" dirty="0">
                <a:solidFill>
                  <a:schemeClr val="tx1"/>
                </a:solidFill>
                <a:latin typeface="Arial Narrow" panose="020B0606020202030204" pitchFamily="34" charset="0"/>
                <a:cs typeface="B Nazanin" panose="00000400000000000000" pitchFamily="2" charset="-78"/>
              </a:rPr>
              <a:t>اطلاعات عمومي(منطقه و</a:t>
            </a:r>
            <a:r>
              <a:rPr lang="fa-IR" altLang="en-US" dirty="0">
                <a:solidFill>
                  <a:schemeClr val="tx1"/>
                </a:solidFill>
                <a:latin typeface="Arial Narrow" panose="020B0606020202030204" pitchFamily="34" charset="0"/>
                <a:cs typeface="B Nazanin" panose="00000400000000000000" pitchFamily="2" charset="-78"/>
              </a:rPr>
              <a:t> </a:t>
            </a:r>
            <a:r>
              <a:rPr lang="ar-SA" altLang="en-US" dirty="0">
                <a:solidFill>
                  <a:schemeClr val="tx1"/>
                </a:solidFill>
                <a:latin typeface="Arial Narrow" panose="020B0606020202030204" pitchFamily="34" charset="0"/>
                <a:cs typeface="B Nazanin" panose="00000400000000000000" pitchFamily="2" charset="-78"/>
              </a:rPr>
              <a:t>سازمان</a:t>
            </a:r>
            <a:r>
              <a:rPr lang="fa-IR" altLang="en-US" dirty="0" smtClean="0">
                <a:solidFill>
                  <a:schemeClr val="tx1"/>
                </a:solidFill>
                <a:latin typeface="Arial Narrow" panose="020B0606020202030204" pitchFamily="34" charset="0"/>
                <a:cs typeface="B Nazanin" panose="00000400000000000000" pitchFamily="2" charset="-78"/>
              </a:rPr>
              <a:t>)</a:t>
            </a:r>
          </a:p>
          <a:p>
            <a:pPr algn="r" rtl="1"/>
            <a:endParaRPr lang="ar-SA" altLang="en-US" dirty="0">
              <a:solidFill>
                <a:schemeClr val="tx1"/>
              </a:solidFill>
              <a:latin typeface="Arial Narrow" panose="020B0606020202030204" pitchFamily="34" charset="0"/>
              <a:cs typeface="B Nazanin" panose="00000400000000000000" pitchFamily="2" charset="-78"/>
            </a:endParaRPr>
          </a:p>
          <a:p>
            <a:pPr algn="r" rtl="1"/>
            <a:r>
              <a:rPr lang="ar-SA" altLang="en-US" dirty="0">
                <a:solidFill>
                  <a:schemeClr val="tx1"/>
                </a:solidFill>
                <a:latin typeface="Arial Narrow" panose="020B0606020202030204" pitchFamily="34" charset="0"/>
                <a:cs typeface="B Nazanin" panose="00000400000000000000" pitchFamily="2" charset="-78"/>
              </a:rPr>
              <a:t>  </a:t>
            </a:r>
            <a:r>
              <a:rPr lang="ar-SA" altLang="en-US" dirty="0" smtClean="0">
                <a:solidFill>
                  <a:schemeClr val="tx1"/>
                </a:solidFill>
                <a:latin typeface="Arial Narrow" panose="020B0606020202030204" pitchFamily="34" charset="0"/>
                <a:cs typeface="B Nazanin" panose="00000400000000000000" pitchFamily="2" charset="-78"/>
              </a:rPr>
              <a:t>   </a:t>
            </a:r>
            <a:r>
              <a:rPr lang="ar-SA" altLang="en-US" dirty="0">
                <a:solidFill>
                  <a:schemeClr val="tx1"/>
                </a:solidFill>
                <a:latin typeface="Arial Narrow" panose="020B0606020202030204" pitchFamily="34" charset="0"/>
                <a:cs typeface="B Nazanin" panose="00000400000000000000" pitchFamily="2" charset="-78"/>
              </a:rPr>
              <a:t>اطلاعات اختصاصي </a:t>
            </a:r>
            <a:r>
              <a:rPr lang="fa-IR" altLang="en-US" dirty="0">
                <a:solidFill>
                  <a:schemeClr val="tx1"/>
                </a:solidFill>
                <a:latin typeface="Arial Narrow" panose="020B0606020202030204" pitchFamily="34" charset="0"/>
                <a:cs typeface="B Nazanin" panose="00000400000000000000" pitchFamily="2" charset="-78"/>
              </a:rPr>
              <a:t>مرتبط با </a:t>
            </a:r>
            <a:r>
              <a:rPr lang="fa-IR" altLang="en-US" dirty="0" smtClean="0">
                <a:solidFill>
                  <a:schemeClr val="tx1"/>
                </a:solidFill>
                <a:latin typeface="Arial Narrow" panose="020B0606020202030204" pitchFamily="34" charset="0"/>
                <a:cs typeface="B Nazanin" panose="00000400000000000000" pitchFamily="2" charset="-78"/>
              </a:rPr>
              <a:t>موضوع</a:t>
            </a:r>
            <a:endParaRPr lang="ar-SA" altLang="en-US" b="0" dirty="0">
              <a:solidFill>
                <a:schemeClr val="tx1"/>
              </a:solidFill>
              <a:cs typeface="B Nazanin" panose="00000400000000000000" pitchFamily="2" charset="-78"/>
            </a:endParaRPr>
          </a:p>
        </p:txBody>
      </p:sp>
    </p:spTree>
    <p:extLst>
      <p:ext uri="{BB962C8B-B14F-4D97-AF65-F5344CB8AC3E}">
        <p14:creationId xmlns:p14="http://schemas.microsoft.com/office/powerpoint/2010/main" val="8953841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تحليل وضعيت موجود (</a:t>
            </a:r>
            <a:r>
              <a:rPr lang="fa-IR" dirty="0">
                <a:solidFill>
                  <a:schemeClr val="tx1"/>
                </a:solidFill>
                <a:cs typeface="B Nazanin" panose="00000400000000000000" pitchFamily="2" charset="-78"/>
              </a:rPr>
              <a:t>کجا هستیم</a:t>
            </a:r>
            <a:r>
              <a:rPr lang="fa-IR"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algn="just" rtl="1"/>
            <a:r>
              <a:rPr lang="ar-SA" altLang="en-US" dirty="0">
                <a:solidFill>
                  <a:schemeClr val="tx1"/>
                </a:solidFill>
                <a:latin typeface="Arial Narrow" panose="020B0606020202030204" pitchFamily="34" charset="0"/>
                <a:cs typeface="B Nazanin" panose="00000400000000000000" pitchFamily="2" charset="-78"/>
              </a:rPr>
              <a:t>اطلاعات عمومي سازمان</a:t>
            </a:r>
          </a:p>
          <a:p>
            <a:pPr algn="just" rtl="1"/>
            <a:endParaRPr lang="ar-SA" altLang="en-US" dirty="0">
              <a:solidFill>
                <a:schemeClr val="tx1"/>
              </a:solidFill>
              <a:latin typeface="Arial Narrow" panose="020B0606020202030204" pitchFamily="34" charset="0"/>
              <a:cs typeface="B Nazanin" panose="00000400000000000000" pitchFamily="2" charset="-78"/>
            </a:endParaRPr>
          </a:p>
          <a:p>
            <a:pPr algn="just" rtl="1"/>
            <a:r>
              <a:rPr lang="ar-SA" altLang="en-US" dirty="0">
                <a:solidFill>
                  <a:schemeClr val="tx1"/>
                </a:solidFill>
                <a:latin typeface="Arial Narrow" panose="020B0606020202030204" pitchFamily="34" charset="0"/>
                <a:cs typeface="B Nazanin" panose="00000400000000000000" pitchFamily="2" charset="-78"/>
              </a:rPr>
              <a:t>1-      اطلاعات مربوط به </a:t>
            </a:r>
            <a:r>
              <a:rPr lang="fa-IR" altLang="en-US" dirty="0">
                <a:solidFill>
                  <a:schemeClr val="tx1"/>
                </a:solidFill>
                <a:latin typeface="Arial Narrow" panose="020B0606020202030204" pitchFamily="34" charset="0"/>
                <a:cs typeface="B Nazanin" panose="00000400000000000000" pitchFamily="2" charset="-78"/>
              </a:rPr>
              <a:t>پایگاه یا مرکز  بهداشتی</a:t>
            </a:r>
            <a:endParaRPr lang="ar-SA" altLang="en-US" dirty="0">
              <a:solidFill>
                <a:schemeClr val="tx1"/>
              </a:solidFill>
              <a:latin typeface="Arial Narrow" panose="020B0606020202030204" pitchFamily="34" charset="0"/>
              <a:cs typeface="B Nazanin" panose="00000400000000000000" pitchFamily="2" charset="-78"/>
            </a:endParaRPr>
          </a:p>
          <a:p>
            <a:pPr algn="just" rtl="1"/>
            <a:endParaRPr lang="fa-IR" altLang="en-US" dirty="0">
              <a:solidFill>
                <a:schemeClr val="tx1"/>
              </a:solidFill>
              <a:latin typeface="Arial Narrow" panose="020B0606020202030204" pitchFamily="34" charset="0"/>
              <a:cs typeface="B Nazanin" panose="00000400000000000000" pitchFamily="2" charset="-78"/>
            </a:endParaRPr>
          </a:p>
          <a:p>
            <a:pPr algn="just" rtl="1"/>
            <a:endParaRPr lang="fa-IR" altLang="en-US" dirty="0">
              <a:solidFill>
                <a:schemeClr val="tx1"/>
              </a:solidFill>
              <a:latin typeface="Arial Narrow" panose="020B0606020202030204" pitchFamily="34" charset="0"/>
              <a:cs typeface="B Nazanin" panose="00000400000000000000" pitchFamily="2" charset="-78"/>
            </a:endParaRPr>
          </a:p>
          <a:p>
            <a:pPr algn="just" rtl="1"/>
            <a:r>
              <a:rPr lang="fa-IR" altLang="en-US" dirty="0" smtClean="0">
                <a:solidFill>
                  <a:schemeClr val="tx1"/>
                </a:solidFill>
                <a:latin typeface="Arial Narrow" panose="020B0606020202030204" pitchFamily="34" charset="0"/>
                <a:cs typeface="B Nazanin" panose="00000400000000000000" pitchFamily="2" charset="-78"/>
              </a:rPr>
              <a:t>2-     اطلاعات </a:t>
            </a:r>
            <a:r>
              <a:rPr lang="fa-IR" altLang="en-US" dirty="0">
                <a:solidFill>
                  <a:schemeClr val="tx1"/>
                </a:solidFill>
                <a:latin typeface="Arial Narrow" panose="020B0606020202030204" pitchFamily="34" charset="0"/>
                <a:cs typeface="B Nazanin" panose="00000400000000000000" pitchFamily="2" charset="-78"/>
              </a:rPr>
              <a:t>مربوط به مرکز بهداشت شهرستان</a:t>
            </a:r>
          </a:p>
          <a:p>
            <a:endParaRPr lang="en-US" dirty="0"/>
          </a:p>
        </p:txBody>
      </p:sp>
    </p:spTree>
    <p:extLst>
      <p:ext uri="{BB962C8B-B14F-4D97-AF65-F5344CB8AC3E}">
        <p14:creationId xmlns:p14="http://schemas.microsoft.com/office/powerpoint/2010/main" val="16809345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Oval 2">
            <a:hlinkClick r:id="rId2" action="ppaction://hlinkfile"/>
          </p:cNvPr>
          <p:cNvSpPr>
            <a:spLocks noChangeArrowheads="1"/>
          </p:cNvSpPr>
          <p:nvPr/>
        </p:nvSpPr>
        <p:spPr bwMode="auto">
          <a:xfrm>
            <a:off x="3505200" y="2590800"/>
            <a:ext cx="2171700" cy="1600200"/>
          </a:xfrm>
          <a:prstGeom prst="ellipse">
            <a:avLst/>
          </a:prstGeom>
          <a:gradFill rotWithShape="0">
            <a:gsLst>
              <a:gs pos="0">
                <a:srgbClr val="006666"/>
              </a:gs>
              <a:gs pos="100000">
                <a:srgbClr val="000000"/>
              </a:gs>
            </a:gsLst>
            <a:lin ang="5400000" scaled="1"/>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sz="2800" dirty="0">
                <a:solidFill>
                  <a:srgbClr val="CCECFF"/>
                </a:solidFill>
                <a:cs typeface="Titr" panose="00000700000000000000" pitchFamily="2" charset="-78"/>
              </a:rPr>
              <a:t>اطلاعات </a:t>
            </a:r>
            <a:endParaRPr lang="fa-IR" altLang="en-US" sz="2800" dirty="0" smtClean="0">
              <a:solidFill>
                <a:srgbClr val="CCECFF"/>
              </a:solidFill>
              <a:cs typeface="Titr" panose="00000700000000000000" pitchFamily="2" charset="-78"/>
            </a:endParaRPr>
          </a:p>
          <a:p>
            <a:pPr algn="ctr" rtl="1"/>
            <a:r>
              <a:rPr lang="fa-IR" altLang="en-US" sz="2800" dirty="0" smtClean="0">
                <a:solidFill>
                  <a:srgbClr val="CCECFF"/>
                </a:solidFill>
                <a:cs typeface="Titr" panose="00000700000000000000" pitchFamily="2" charset="-78"/>
              </a:rPr>
              <a:t>عمومي </a:t>
            </a:r>
            <a:r>
              <a:rPr lang="fa-IR" altLang="en-US" sz="2800" dirty="0">
                <a:solidFill>
                  <a:srgbClr val="CCECFF"/>
                </a:solidFill>
                <a:cs typeface="Titr" panose="00000700000000000000" pitchFamily="2" charset="-78"/>
              </a:rPr>
              <a:t>منطقه </a:t>
            </a:r>
            <a:endParaRPr lang="en-US" altLang="en-US" sz="2400" b="0" dirty="0">
              <a:solidFill>
                <a:srgbClr val="CCECFF"/>
              </a:solidFill>
            </a:endParaRPr>
          </a:p>
        </p:txBody>
      </p:sp>
      <p:sp>
        <p:nvSpPr>
          <p:cNvPr id="5" name="Oval 3"/>
          <p:cNvSpPr>
            <a:spLocks noChangeArrowheads="1"/>
          </p:cNvSpPr>
          <p:nvPr/>
        </p:nvSpPr>
        <p:spPr bwMode="auto">
          <a:xfrm>
            <a:off x="457200" y="1600200"/>
            <a:ext cx="2057400" cy="1600200"/>
          </a:xfrm>
          <a:prstGeom prst="ellipse">
            <a:avLst/>
          </a:prstGeom>
          <a:gradFill rotWithShape="0">
            <a:gsLst>
              <a:gs pos="0">
                <a:srgbClr val="FF0000"/>
              </a:gs>
              <a:gs pos="100000">
                <a:srgbClr val="000000"/>
              </a:gs>
            </a:gsLst>
            <a:path path="shape">
              <a:fillToRect l="50000" t="50000" r="50000" b="50000"/>
            </a:path>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sz="2400" b="0">
                <a:solidFill>
                  <a:schemeClr val="bg1"/>
                </a:solidFill>
                <a:cs typeface="Titr" panose="00000700000000000000" pitchFamily="2" charset="-78"/>
              </a:rPr>
              <a:t>اقتصاد </a:t>
            </a:r>
            <a:endParaRPr lang="en-US" altLang="en-US" sz="2400" b="0">
              <a:solidFill>
                <a:schemeClr val="bg1"/>
              </a:solidFill>
            </a:endParaRPr>
          </a:p>
        </p:txBody>
      </p:sp>
      <p:sp>
        <p:nvSpPr>
          <p:cNvPr id="6" name="Oval 4"/>
          <p:cNvSpPr>
            <a:spLocks noChangeArrowheads="1"/>
          </p:cNvSpPr>
          <p:nvPr/>
        </p:nvSpPr>
        <p:spPr bwMode="auto">
          <a:xfrm>
            <a:off x="6553200" y="1828800"/>
            <a:ext cx="2057400" cy="1600200"/>
          </a:xfrm>
          <a:prstGeom prst="ellipse">
            <a:avLst/>
          </a:prstGeom>
          <a:gradFill rotWithShape="0">
            <a:gsLst>
              <a:gs pos="0">
                <a:srgbClr val="FF0000"/>
              </a:gs>
              <a:gs pos="100000">
                <a:srgbClr val="000000"/>
              </a:gs>
            </a:gsLst>
            <a:path path="shape">
              <a:fillToRect l="50000" t="50000" r="50000" b="50000"/>
            </a:path>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sz="2400" b="0">
                <a:solidFill>
                  <a:schemeClr val="bg1"/>
                </a:solidFill>
                <a:cs typeface="Titr" panose="00000700000000000000" pitchFamily="2" charset="-78"/>
              </a:rPr>
              <a:t>اطلاعات جمعيتي</a:t>
            </a:r>
            <a:endParaRPr lang="en-US" altLang="en-US" sz="2400" b="0">
              <a:solidFill>
                <a:schemeClr val="bg1"/>
              </a:solidFill>
            </a:endParaRPr>
          </a:p>
        </p:txBody>
      </p:sp>
      <p:sp>
        <p:nvSpPr>
          <p:cNvPr id="7" name="Oval 5"/>
          <p:cNvSpPr>
            <a:spLocks noChangeArrowheads="1"/>
          </p:cNvSpPr>
          <p:nvPr/>
        </p:nvSpPr>
        <p:spPr bwMode="auto">
          <a:xfrm>
            <a:off x="1524000" y="4724400"/>
            <a:ext cx="2286000" cy="1676400"/>
          </a:xfrm>
          <a:prstGeom prst="ellipse">
            <a:avLst/>
          </a:prstGeom>
          <a:gradFill rotWithShape="0">
            <a:gsLst>
              <a:gs pos="0">
                <a:srgbClr val="FF0000"/>
              </a:gs>
              <a:gs pos="100000">
                <a:srgbClr val="000000"/>
              </a:gs>
            </a:gsLst>
            <a:path path="shape">
              <a:fillToRect l="50000" t="50000" r="50000" b="50000"/>
            </a:path>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b="0">
                <a:solidFill>
                  <a:schemeClr val="bg1"/>
                </a:solidFill>
                <a:cs typeface="Titr" panose="00000700000000000000" pitchFamily="2" charset="-78"/>
              </a:rPr>
              <a:t>شرايط فرهنگي و اجتماعي</a:t>
            </a:r>
            <a:endParaRPr lang="en-US" altLang="en-US" sz="2400" b="0">
              <a:solidFill>
                <a:schemeClr val="bg1"/>
              </a:solidFill>
            </a:endParaRPr>
          </a:p>
        </p:txBody>
      </p:sp>
      <p:sp>
        <p:nvSpPr>
          <p:cNvPr id="8" name="Oval 6"/>
          <p:cNvSpPr>
            <a:spLocks noChangeArrowheads="1"/>
          </p:cNvSpPr>
          <p:nvPr/>
        </p:nvSpPr>
        <p:spPr bwMode="auto">
          <a:xfrm>
            <a:off x="5486400" y="4724400"/>
            <a:ext cx="2057400" cy="1600200"/>
          </a:xfrm>
          <a:prstGeom prst="ellipse">
            <a:avLst/>
          </a:prstGeom>
          <a:gradFill rotWithShape="0">
            <a:gsLst>
              <a:gs pos="0">
                <a:srgbClr val="FF0000"/>
              </a:gs>
              <a:gs pos="100000">
                <a:srgbClr val="000000"/>
              </a:gs>
            </a:gsLst>
            <a:path path="shape">
              <a:fillToRect l="50000" t="50000" r="50000" b="50000"/>
            </a:path>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sz="2400" b="0">
                <a:solidFill>
                  <a:schemeClr val="bg1"/>
                </a:solidFill>
                <a:cs typeface="Titr" panose="00000700000000000000" pitchFamily="2" charset="-78"/>
              </a:rPr>
              <a:t>جغرافياي طبيعي</a:t>
            </a:r>
            <a:endParaRPr lang="en-US" altLang="en-US" sz="2400" b="0">
              <a:solidFill>
                <a:schemeClr val="bg1"/>
              </a:solidFill>
            </a:endParaRPr>
          </a:p>
        </p:txBody>
      </p:sp>
      <p:sp>
        <p:nvSpPr>
          <p:cNvPr id="9" name="Oval 7"/>
          <p:cNvSpPr>
            <a:spLocks noChangeArrowheads="1"/>
          </p:cNvSpPr>
          <p:nvPr/>
        </p:nvSpPr>
        <p:spPr bwMode="auto">
          <a:xfrm>
            <a:off x="3505200" y="152400"/>
            <a:ext cx="2057400" cy="1600200"/>
          </a:xfrm>
          <a:prstGeom prst="ellipse">
            <a:avLst/>
          </a:prstGeom>
          <a:gradFill rotWithShape="0">
            <a:gsLst>
              <a:gs pos="0">
                <a:srgbClr val="FF0000"/>
              </a:gs>
              <a:gs pos="100000">
                <a:srgbClr val="000000"/>
              </a:gs>
            </a:gsLst>
            <a:path path="shape">
              <a:fillToRect l="50000" t="50000" r="50000" b="50000"/>
            </a:path>
          </a:gradFill>
          <a:ln w="9525">
            <a:solidFill>
              <a:schemeClr val="tx1"/>
            </a:solidFill>
            <a:round/>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fa-IR" altLang="en-US" sz="2400" b="0">
                <a:solidFill>
                  <a:schemeClr val="bg1"/>
                </a:solidFill>
                <a:cs typeface="Titr" panose="00000700000000000000" pitchFamily="2" charset="-78"/>
              </a:rPr>
              <a:t>جغرافيا</a:t>
            </a:r>
            <a:endParaRPr lang="en-US" altLang="en-US" sz="2400" b="0">
              <a:solidFill>
                <a:schemeClr val="bg1"/>
              </a:solidFill>
            </a:endParaRPr>
          </a:p>
        </p:txBody>
      </p:sp>
      <p:sp>
        <p:nvSpPr>
          <p:cNvPr id="10" name="AutoShape 8"/>
          <p:cNvSpPr>
            <a:spLocks noChangeArrowheads="1"/>
          </p:cNvSpPr>
          <p:nvPr/>
        </p:nvSpPr>
        <p:spPr bwMode="auto">
          <a:xfrm rot="19059838">
            <a:off x="5334000" y="3810000"/>
            <a:ext cx="685800" cy="1143000"/>
          </a:xfrm>
          <a:prstGeom prst="downArrow">
            <a:avLst>
              <a:gd name="adj1" fmla="val 50000"/>
              <a:gd name="adj2" fmla="val 41667"/>
            </a:avLst>
          </a:prstGeom>
          <a:gradFill rotWithShape="0">
            <a:gsLst>
              <a:gs pos="0">
                <a:srgbClr val="FFFF99"/>
              </a:gs>
              <a:gs pos="100000">
                <a:srgbClr val="000000"/>
              </a:gs>
            </a:gsLst>
            <a:lin ang="5400000" scaled="1"/>
          </a:gradFill>
          <a:ln w="9525">
            <a:solidFill>
              <a:schemeClr val="tx1"/>
            </a:solidFill>
            <a:miter lim="800000"/>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r" rtl="1"/>
            <a:endParaRPr lang="fa-IR" altLang="en-US"/>
          </a:p>
        </p:txBody>
      </p:sp>
      <p:sp>
        <p:nvSpPr>
          <p:cNvPr id="11" name="AutoShape 9"/>
          <p:cNvSpPr>
            <a:spLocks noChangeArrowheads="1"/>
          </p:cNvSpPr>
          <p:nvPr/>
        </p:nvSpPr>
        <p:spPr bwMode="auto">
          <a:xfrm rot="10754198">
            <a:off x="4189413" y="1676400"/>
            <a:ext cx="685800" cy="914400"/>
          </a:xfrm>
          <a:prstGeom prst="downArrow">
            <a:avLst>
              <a:gd name="adj1" fmla="val 50000"/>
              <a:gd name="adj2" fmla="val 33333"/>
            </a:avLst>
          </a:prstGeom>
          <a:gradFill rotWithShape="0">
            <a:gsLst>
              <a:gs pos="0">
                <a:srgbClr val="FFFF99"/>
              </a:gs>
              <a:gs pos="100000">
                <a:srgbClr val="000000"/>
              </a:gs>
            </a:gsLst>
            <a:lin ang="5400000" scaled="1"/>
          </a:gradFill>
          <a:ln w="9525">
            <a:solidFill>
              <a:schemeClr val="tx1"/>
            </a:solidFill>
            <a:miter lim="800000"/>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r" rtl="1"/>
            <a:endParaRPr lang="fa-IR" altLang="en-US"/>
          </a:p>
        </p:txBody>
      </p:sp>
      <p:sp>
        <p:nvSpPr>
          <p:cNvPr id="12" name="AutoShape 10"/>
          <p:cNvSpPr>
            <a:spLocks noChangeArrowheads="1"/>
          </p:cNvSpPr>
          <p:nvPr/>
        </p:nvSpPr>
        <p:spPr bwMode="auto">
          <a:xfrm rot="6648483">
            <a:off x="2743200" y="2286000"/>
            <a:ext cx="685800" cy="1143000"/>
          </a:xfrm>
          <a:prstGeom prst="downArrow">
            <a:avLst>
              <a:gd name="adj1" fmla="val 50000"/>
              <a:gd name="adj2" fmla="val 41667"/>
            </a:avLst>
          </a:prstGeom>
          <a:gradFill rotWithShape="0">
            <a:gsLst>
              <a:gs pos="0">
                <a:srgbClr val="FFFF99"/>
              </a:gs>
              <a:gs pos="100000">
                <a:srgbClr val="000000"/>
              </a:gs>
            </a:gsLst>
            <a:lin ang="5400000" scaled="1"/>
          </a:gradFill>
          <a:ln w="9525">
            <a:solidFill>
              <a:schemeClr val="tx1"/>
            </a:solidFill>
            <a:miter lim="800000"/>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r" rtl="1"/>
            <a:endParaRPr lang="fa-IR" altLang="en-US"/>
          </a:p>
        </p:txBody>
      </p:sp>
      <p:sp>
        <p:nvSpPr>
          <p:cNvPr id="13" name="AutoShape 11"/>
          <p:cNvSpPr>
            <a:spLocks noChangeArrowheads="1"/>
          </p:cNvSpPr>
          <p:nvPr/>
        </p:nvSpPr>
        <p:spPr bwMode="auto">
          <a:xfrm rot="14733829">
            <a:off x="5680075" y="2185988"/>
            <a:ext cx="685800" cy="1219200"/>
          </a:xfrm>
          <a:prstGeom prst="downArrow">
            <a:avLst>
              <a:gd name="adj1" fmla="val 50000"/>
              <a:gd name="adj2" fmla="val 44444"/>
            </a:avLst>
          </a:prstGeom>
          <a:gradFill rotWithShape="0">
            <a:gsLst>
              <a:gs pos="0">
                <a:srgbClr val="FFFF99"/>
              </a:gs>
              <a:gs pos="100000">
                <a:srgbClr val="000000"/>
              </a:gs>
            </a:gsLst>
            <a:lin ang="5400000" scaled="1"/>
          </a:gradFill>
          <a:ln w="9525">
            <a:solidFill>
              <a:schemeClr val="tx1"/>
            </a:solidFill>
            <a:miter lim="800000"/>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r" rtl="1"/>
            <a:endParaRPr lang="fa-IR" altLang="en-US"/>
          </a:p>
        </p:txBody>
      </p:sp>
      <p:sp>
        <p:nvSpPr>
          <p:cNvPr id="14" name="AutoShape 12"/>
          <p:cNvSpPr>
            <a:spLocks noChangeArrowheads="1"/>
          </p:cNvSpPr>
          <p:nvPr/>
        </p:nvSpPr>
        <p:spPr bwMode="auto">
          <a:xfrm rot="2109413">
            <a:off x="3221038" y="3892550"/>
            <a:ext cx="685800" cy="1066800"/>
          </a:xfrm>
          <a:prstGeom prst="downArrow">
            <a:avLst>
              <a:gd name="adj1" fmla="val 50000"/>
              <a:gd name="adj2" fmla="val 38889"/>
            </a:avLst>
          </a:prstGeom>
          <a:gradFill rotWithShape="0">
            <a:gsLst>
              <a:gs pos="0">
                <a:srgbClr val="FFFF99"/>
              </a:gs>
              <a:gs pos="100000">
                <a:srgbClr val="000000"/>
              </a:gs>
            </a:gsLst>
            <a:lin ang="5400000" scaled="1"/>
          </a:gradFill>
          <a:ln w="9525">
            <a:solidFill>
              <a:schemeClr val="tx1"/>
            </a:solidFill>
            <a:miter lim="800000"/>
            <a:headEnd/>
            <a:tailEnd/>
          </a:ln>
        </p:spPr>
        <p:txBody>
          <a:bodyPr wrap="none" anchor="ct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r" rtl="1"/>
            <a:endParaRPr lang="fa-IR" altLang="en-US"/>
          </a:p>
        </p:txBody>
      </p:sp>
    </p:spTree>
    <p:extLst>
      <p:ext uri="{BB962C8B-B14F-4D97-AF65-F5344CB8AC3E}">
        <p14:creationId xmlns:p14="http://schemas.microsoft.com/office/powerpoint/2010/main" val="2497985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cs typeface="B Nazanin" panose="00000400000000000000" pitchFamily="2" charset="-78"/>
              </a:rPr>
              <a:t>تحليل وضعيت موجود (</a:t>
            </a:r>
            <a:r>
              <a:rPr lang="fa-IR" dirty="0">
                <a:solidFill>
                  <a:schemeClr val="tx1"/>
                </a:solidFill>
                <a:cs typeface="B Nazanin" panose="00000400000000000000" pitchFamily="2" charset="-78"/>
              </a:rPr>
              <a:t>کجا هستیم</a:t>
            </a:r>
            <a:r>
              <a:rPr lang="fa-IR"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marL="0" indent="0" algn="ctr" rtl="1">
              <a:buNone/>
            </a:pPr>
            <a:r>
              <a:rPr lang="ar-SA" altLang="en-US" dirty="0">
                <a:solidFill>
                  <a:schemeClr val="bg1"/>
                </a:solidFill>
                <a:cs typeface="B Nazanin" panose="00000400000000000000" pitchFamily="2" charset="-78"/>
              </a:rPr>
              <a:t>اطلاعات اختصاصي برنامه</a:t>
            </a:r>
            <a:r>
              <a:rPr lang="fa-IR" altLang="en-US" dirty="0">
                <a:solidFill>
                  <a:schemeClr val="bg1"/>
                </a:solidFill>
                <a:cs typeface="B Nazanin" panose="00000400000000000000" pitchFamily="2" charset="-78"/>
              </a:rPr>
              <a:t> </a:t>
            </a:r>
            <a:endParaRPr lang="fa-IR" altLang="en-US" dirty="0" smtClean="0">
              <a:solidFill>
                <a:schemeClr val="bg1"/>
              </a:solidFill>
              <a:cs typeface="B Nazanin" panose="00000400000000000000" pitchFamily="2" charset="-78"/>
            </a:endParaRPr>
          </a:p>
          <a:p>
            <a:pPr algn="r" rtl="1"/>
            <a:r>
              <a:rPr lang="ar-SA" altLang="en-US" dirty="0" smtClean="0">
                <a:solidFill>
                  <a:schemeClr val="tx1"/>
                </a:solidFill>
                <a:cs typeface="B Nazanin" panose="00000400000000000000" pitchFamily="2" charset="-78"/>
              </a:rPr>
              <a:t>تعريف </a:t>
            </a:r>
            <a:r>
              <a:rPr lang="ar-SA" altLang="en-US" dirty="0">
                <a:solidFill>
                  <a:schemeClr val="tx1"/>
                </a:solidFill>
                <a:cs typeface="B Nazanin" panose="00000400000000000000" pitchFamily="2" charset="-78"/>
              </a:rPr>
              <a:t>وتوصيف مشكل</a:t>
            </a:r>
          </a:p>
          <a:p>
            <a:pPr algn="r" rtl="1"/>
            <a:r>
              <a:rPr lang="ar-SA" altLang="en-US" dirty="0">
                <a:solidFill>
                  <a:schemeClr val="tx1"/>
                </a:solidFill>
                <a:cs typeface="B Nazanin" panose="00000400000000000000" pitchFamily="2" charset="-78"/>
              </a:rPr>
              <a:t>   شيوع و ميزانهاي بروز مشكل بهداشتي وساير آمارهاي مربوطه</a:t>
            </a:r>
            <a:endParaRPr lang="fa-IR" altLang="en-US" dirty="0">
              <a:solidFill>
                <a:schemeClr val="tx1"/>
              </a:solidFill>
              <a:cs typeface="B Nazanin" panose="00000400000000000000" pitchFamily="2" charset="-78"/>
            </a:endParaRPr>
          </a:p>
          <a:p>
            <a:pPr algn="r" rtl="1"/>
            <a:r>
              <a:rPr lang="fa-IR" altLang="en-US" dirty="0">
                <a:solidFill>
                  <a:schemeClr val="tx1"/>
                </a:solidFill>
                <a:cs typeface="B Nazanin" panose="00000400000000000000" pitchFamily="2" charset="-78"/>
              </a:rPr>
              <a:t>عوامل خطر مرتبط  </a:t>
            </a:r>
            <a:endParaRPr lang="ar-SA" altLang="en-US" dirty="0">
              <a:solidFill>
                <a:schemeClr val="tx1"/>
              </a:solidFill>
              <a:cs typeface="B Nazanin" panose="00000400000000000000" pitchFamily="2" charset="-78"/>
            </a:endParaRPr>
          </a:p>
          <a:p>
            <a:pPr algn="r" rtl="1"/>
            <a:r>
              <a:rPr lang="ar-SA" altLang="en-US" dirty="0">
                <a:solidFill>
                  <a:schemeClr val="tx1"/>
                </a:solidFill>
                <a:cs typeface="B Nazanin" panose="00000400000000000000" pitchFamily="2" charset="-78"/>
              </a:rPr>
              <a:t>   گروههاي سني و جمعيتي در معرض خطر </a:t>
            </a:r>
            <a:endParaRPr lang="fa-IR" altLang="en-US" dirty="0">
              <a:solidFill>
                <a:schemeClr val="tx1"/>
              </a:solidFill>
              <a:cs typeface="B Nazanin" panose="00000400000000000000" pitchFamily="2" charset="-78"/>
            </a:endParaRPr>
          </a:p>
          <a:p>
            <a:pPr algn="r" rtl="1"/>
            <a:r>
              <a:rPr lang="fa-IR" altLang="en-US" dirty="0">
                <a:solidFill>
                  <a:schemeClr val="tx1"/>
                </a:solidFill>
                <a:cs typeface="B Nazanin" panose="00000400000000000000" pitchFamily="2" charset="-78"/>
              </a:rPr>
              <a:t>نحوه برخورد  فعلی با موضوع </a:t>
            </a:r>
          </a:p>
          <a:p>
            <a:pPr algn="r" rtl="1"/>
            <a:r>
              <a:rPr lang="fa-IR" altLang="en-US" dirty="0">
                <a:solidFill>
                  <a:schemeClr val="tx1"/>
                </a:solidFill>
                <a:cs typeface="B Nazanin" panose="00000400000000000000" pitchFamily="2" charset="-78"/>
              </a:rPr>
              <a:t>مسائل و مشکلات  موجود </a:t>
            </a:r>
          </a:p>
          <a:p>
            <a:pPr algn="r" rtl="1"/>
            <a:r>
              <a:rPr lang="ar-SA" altLang="en-US" dirty="0">
                <a:solidFill>
                  <a:schemeClr val="tx1"/>
                </a:solidFill>
                <a:cs typeface="B Nazanin" panose="00000400000000000000" pitchFamily="2" charset="-78"/>
              </a:rPr>
              <a:t>بررسي هاي صورت گرفته در منطقه در مورد آن مشكل </a:t>
            </a:r>
          </a:p>
          <a:p>
            <a:pPr algn="r" rtl="1"/>
            <a:r>
              <a:rPr lang="ar-SA" altLang="en-US" dirty="0">
                <a:solidFill>
                  <a:schemeClr val="tx1"/>
                </a:solidFill>
                <a:cs typeface="B Nazanin" panose="00000400000000000000" pitchFamily="2" charset="-78"/>
              </a:rPr>
              <a:t> </a:t>
            </a:r>
            <a:r>
              <a:rPr lang="fa-IR" altLang="en-US" dirty="0">
                <a:solidFill>
                  <a:schemeClr val="tx1"/>
                </a:solidFill>
                <a:cs typeface="B Nazanin" panose="00000400000000000000" pitchFamily="2" charset="-78"/>
              </a:rPr>
              <a:t>برنامه های انجام شده قبلی</a:t>
            </a:r>
            <a:r>
              <a:rPr lang="ar-SA" altLang="en-US" dirty="0">
                <a:solidFill>
                  <a:schemeClr val="tx1"/>
                </a:solidFill>
                <a:cs typeface="B Nazanin" panose="00000400000000000000" pitchFamily="2" charset="-78"/>
              </a:rPr>
              <a:t> </a:t>
            </a:r>
            <a:endParaRPr lang="en-US" alt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36502719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cs typeface="B Nazanin" panose="00000400000000000000" pitchFamily="2" charset="-78"/>
              </a:rPr>
              <a:t>اطلاعات اختصاصي برنامه</a:t>
            </a:r>
            <a:endParaRPr lang="en-US" dirty="0">
              <a:cs typeface="B Nazanin" panose="00000400000000000000" pitchFamily="2" charset="-78"/>
            </a:endParaRPr>
          </a:p>
        </p:txBody>
      </p:sp>
      <p:sp>
        <p:nvSpPr>
          <p:cNvPr id="3" name="Content Placeholder 2"/>
          <p:cNvSpPr>
            <a:spLocks noGrp="1"/>
          </p:cNvSpPr>
          <p:nvPr>
            <p:ph idx="1"/>
          </p:nvPr>
        </p:nvSpPr>
        <p:spPr>
          <a:xfrm>
            <a:off x="1043608" y="1844824"/>
            <a:ext cx="7391400" cy="4114800"/>
          </a:xfrm>
        </p:spPr>
        <p:txBody>
          <a:bodyPr/>
          <a:lstStyle/>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چند درصد مادران درخصوص تغذیه و سبک سالم زندگی در کودکان خود آموزش دیده اند</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چند درصد دانش آموزان در خصوص سبک سالم زندگی و عوامل خطر دیابت آموزش دیده اند</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چند درصد جمعیت عمومی بالای 20 سال در خصوص عوامل خطر و پیشگیری از دیابت آموزش دیده اند</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چند درصد از جمعیت بالای 30 سال جهت عوامل خطر غربالگری شده اند</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کیفیت غربالگری انجام شده چگونه بوده است</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شیوع افراد در معرض خطر  چند درصد است</a:t>
            </a:r>
          </a:p>
          <a:p>
            <a:pPr marL="365760" indent="-182880" algn="r" rtl="1" fontAlgn="auto">
              <a:spcAft>
                <a:spcPts val="0"/>
              </a:spcAft>
              <a:buFont typeface="Wingdings" charset="2"/>
              <a:buChar char="§"/>
              <a:defRPr/>
            </a:pPr>
            <a:r>
              <a:rPr lang="fa-IR" sz="2300" dirty="0">
                <a:solidFill>
                  <a:schemeClr val="tx1"/>
                </a:solidFill>
                <a:cs typeface="B Nazanin" panose="00000400000000000000" pitchFamily="2" charset="-78"/>
              </a:rPr>
              <a:t>شیوع افراد ی که یک عامل خطر قابل تغییر دارند</a:t>
            </a:r>
          </a:p>
          <a:p>
            <a:endParaRPr lang="en-US" sz="1600" dirty="0">
              <a:solidFill>
                <a:schemeClr val="tx1"/>
              </a:solidFill>
              <a:cs typeface="B Nazanin" panose="00000400000000000000" pitchFamily="2" charset="-78"/>
            </a:endParaRPr>
          </a:p>
        </p:txBody>
      </p:sp>
    </p:spTree>
    <p:extLst>
      <p:ext uri="{BB962C8B-B14F-4D97-AF65-F5344CB8AC3E}">
        <p14:creationId xmlns:p14="http://schemas.microsoft.com/office/powerpoint/2010/main" val="32625682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cs typeface="B Nazanin" panose="00000400000000000000" pitchFamily="2" charset="-78"/>
              </a:rPr>
              <a:t>اطلاعات اختصاصي برنامه</a:t>
            </a:r>
            <a:endParaRPr lang="en-US" dirty="0"/>
          </a:p>
        </p:txBody>
      </p:sp>
      <p:sp>
        <p:nvSpPr>
          <p:cNvPr id="3" name="Content Placeholder 2"/>
          <p:cNvSpPr>
            <a:spLocks noGrp="1"/>
          </p:cNvSpPr>
          <p:nvPr>
            <p:ph idx="1"/>
          </p:nvPr>
        </p:nvSpPr>
        <p:spPr/>
        <p:txBody>
          <a:bodyPr/>
          <a:lstStyle/>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شیوع افرادی که یک عامل خطر غیر قابل تغییر </a:t>
            </a:r>
            <a:r>
              <a:rPr lang="fa-IR" dirty="0" smtClean="0">
                <a:solidFill>
                  <a:schemeClr val="tx1"/>
                </a:solidFill>
                <a:cs typeface="B Nazanin" panose="00000400000000000000" pitchFamily="2" charset="-78"/>
              </a:rPr>
              <a:t>دارند</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شیوع افرادی که دو عامل خطر یا بیشتر </a:t>
            </a:r>
            <a:r>
              <a:rPr lang="fa-IR" dirty="0" smtClean="0">
                <a:solidFill>
                  <a:schemeClr val="tx1"/>
                </a:solidFill>
                <a:cs typeface="B Nazanin" panose="00000400000000000000" pitchFamily="2" charset="-78"/>
              </a:rPr>
              <a:t>دارند</a:t>
            </a:r>
          </a:p>
          <a:p>
            <a:pPr marL="365760" indent="-182880" algn="r" rtl="1" fontAlgn="auto">
              <a:spcAft>
                <a:spcPts val="0"/>
              </a:spcAft>
              <a:buFont typeface="Wingdings" charset="2"/>
              <a:buChar char="§"/>
              <a:defRPr/>
            </a:pPr>
            <a:r>
              <a:rPr lang="fa-IR" dirty="0" smtClean="0">
                <a:solidFill>
                  <a:schemeClr val="tx1"/>
                </a:solidFill>
                <a:cs typeface="B Nazanin" panose="00000400000000000000" pitchFamily="2" charset="-78"/>
              </a:rPr>
              <a:t>چند </a:t>
            </a:r>
            <a:r>
              <a:rPr lang="fa-IR" dirty="0">
                <a:solidFill>
                  <a:schemeClr val="tx1"/>
                </a:solidFill>
                <a:cs typeface="B Nazanin" panose="00000400000000000000" pitchFamily="2" charset="-78"/>
              </a:rPr>
              <a:t>درصد افراد در معرض خطر آموزش لازم را جهت حذف یا کاهش عوامل خطر دیده اند</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کیفیت آموزش ها چگونه بوده است.</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چند درصد افراد در معرض خطر جهت دیابت بیماریابی شده اند</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شیوع دیابت در جمعیت چند درصد می باشد</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شیوع پره دیابتیک بودن چند درصد می باشد</a:t>
            </a:r>
          </a:p>
          <a:p>
            <a:pPr marL="365760" indent="-182880" algn="r" rtl="1" fontAlgn="auto">
              <a:spcAft>
                <a:spcPts val="0"/>
              </a:spcAft>
              <a:buFont typeface="Wingdings" charset="2"/>
              <a:buChar char="§"/>
              <a:defRPr/>
            </a:pPr>
            <a:r>
              <a:rPr lang="fa-IR" dirty="0">
                <a:solidFill>
                  <a:schemeClr val="tx1"/>
                </a:solidFill>
                <a:cs typeface="B Nazanin" panose="00000400000000000000" pitchFamily="2" charset="-78"/>
              </a:rPr>
              <a:t>چند درصد افراد پره دیابتیک تحت آموزش و درمان قرار گرفته اند</a:t>
            </a:r>
          </a:p>
          <a:p>
            <a:endParaRPr lang="en-US" dirty="0"/>
          </a:p>
        </p:txBody>
      </p:sp>
    </p:spTree>
    <p:extLst>
      <p:ext uri="{BB962C8B-B14F-4D97-AF65-F5344CB8AC3E}">
        <p14:creationId xmlns:p14="http://schemas.microsoft.com/office/powerpoint/2010/main" val="39979247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dirty="0">
                <a:cs typeface="B Nazanin" panose="00000400000000000000" pitchFamily="2" charset="-78"/>
              </a:rPr>
              <a:t>اطلاعات اختصاصي برنامه</a:t>
            </a:r>
            <a:endParaRPr lang="en-US" dirty="0"/>
          </a:p>
        </p:txBody>
      </p:sp>
      <p:sp>
        <p:nvSpPr>
          <p:cNvPr id="3" name="Content Placeholder 2"/>
          <p:cNvSpPr>
            <a:spLocks noGrp="1"/>
          </p:cNvSpPr>
          <p:nvPr>
            <p:ph idx="1"/>
          </p:nvPr>
        </p:nvSpPr>
        <p:spPr/>
        <p:txBody>
          <a:bodyPr/>
          <a:lstStyle/>
          <a:p>
            <a:pPr algn="r" rtl="1"/>
            <a:r>
              <a:rPr lang="fa-IR" sz="1800" dirty="0">
                <a:solidFill>
                  <a:schemeClr val="tx1"/>
                </a:solidFill>
                <a:cs typeface="B Nazanin" panose="00000400000000000000" pitchFamily="2" charset="-78"/>
              </a:rPr>
              <a:t>چند درصد افراد پره دیابتیک بیماریابی سالانه در آنها انجام شده است</a:t>
            </a:r>
          </a:p>
          <a:p>
            <a:pPr algn="r" rtl="1"/>
            <a:r>
              <a:rPr lang="fa-IR" sz="1800" dirty="0">
                <a:solidFill>
                  <a:schemeClr val="tx1"/>
                </a:solidFill>
                <a:cs typeface="B Nazanin" panose="00000400000000000000" pitchFamily="2" charset="-78"/>
              </a:rPr>
              <a:t>چند در صد بیماران تحت درمان می باشند</a:t>
            </a:r>
          </a:p>
          <a:p>
            <a:pPr algn="r" rtl="1"/>
            <a:r>
              <a:rPr lang="fa-IR" sz="1800" dirty="0">
                <a:solidFill>
                  <a:schemeClr val="tx1"/>
                </a:solidFill>
                <a:cs typeface="B Nazanin" panose="00000400000000000000" pitchFamily="2" charset="-78"/>
              </a:rPr>
              <a:t>چند درصد بیماران ماهانه توسط مراقب سلامت یا بهورز مراقبت شده اند</a:t>
            </a:r>
          </a:p>
          <a:p>
            <a:pPr algn="r" rtl="1"/>
            <a:r>
              <a:rPr lang="fa-IR" sz="1800" dirty="0">
                <a:solidFill>
                  <a:schemeClr val="tx1"/>
                </a:solidFill>
                <a:cs typeface="B Nazanin" panose="00000400000000000000" pitchFamily="2" charset="-78"/>
              </a:rPr>
              <a:t>چند درصد بیماران مراقبت سه ماه یکبار توسط پزشک انجام شده است</a:t>
            </a:r>
          </a:p>
          <a:p>
            <a:pPr algn="r" rtl="1"/>
            <a:r>
              <a:rPr lang="fa-IR" sz="1800" dirty="0">
                <a:solidFill>
                  <a:schemeClr val="tx1"/>
                </a:solidFill>
                <a:cs typeface="B Nazanin" panose="00000400000000000000" pitchFamily="2" charset="-78"/>
              </a:rPr>
              <a:t>کیفیت مراقبت های انجام شده توسط پزشک و مراقب سلامت یا بهورزچگونه بوده است.</a:t>
            </a:r>
          </a:p>
          <a:p>
            <a:pPr algn="r" rtl="1"/>
            <a:r>
              <a:rPr lang="fa-IR" sz="1800" dirty="0">
                <a:solidFill>
                  <a:schemeClr val="tx1"/>
                </a:solidFill>
                <a:cs typeface="B Nazanin" panose="00000400000000000000" pitchFamily="2" charset="-78"/>
              </a:rPr>
              <a:t>در چند درصد دفعات مراقبت بیماران فشار خون کنترل شده داشته اند</a:t>
            </a:r>
          </a:p>
          <a:p>
            <a:pPr algn="r" rtl="1"/>
            <a:r>
              <a:rPr lang="fa-IR" sz="1800" dirty="0">
                <a:solidFill>
                  <a:schemeClr val="tx1"/>
                </a:solidFill>
                <a:cs typeface="B Nazanin" panose="00000400000000000000" pitchFamily="2" charset="-78"/>
              </a:rPr>
              <a:t>چند درصد بیماران در طی سه سال دچار عوارض دیابت شده اند</a:t>
            </a:r>
          </a:p>
          <a:p>
            <a:pPr algn="r" rtl="1"/>
            <a:r>
              <a:rPr lang="fa-IR" sz="1800" dirty="0">
                <a:solidFill>
                  <a:schemeClr val="tx1"/>
                </a:solidFill>
                <a:cs typeface="B Nazanin" panose="00000400000000000000" pitchFamily="2" charset="-78"/>
              </a:rPr>
              <a:t>در چند درصد بیماران مرگ طی سه  سال رخ داده است</a:t>
            </a:r>
          </a:p>
          <a:p>
            <a:pPr algn="r" rtl="1"/>
            <a:r>
              <a:rPr lang="fa-IR" sz="1800" dirty="0">
                <a:solidFill>
                  <a:schemeClr val="tx1"/>
                </a:solidFill>
                <a:cs typeface="B Nazanin" panose="00000400000000000000" pitchFamily="2" charset="-78"/>
              </a:rPr>
              <a:t>چند درصد گزارشات مراقبت دیابت ارسال شده است</a:t>
            </a:r>
          </a:p>
          <a:p>
            <a:pPr algn="r" rtl="1"/>
            <a:r>
              <a:rPr lang="fa-IR" sz="1800" dirty="0">
                <a:solidFill>
                  <a:schemeClr val="tx1"/>
                </a:solidFill>
                <a:cs typeface="B Nazanin" panose="00000400000000000000" pitchFamily="2" charset="-78"/>
              </a:rPr>
              <a:t>چند درصد گزارشات بموقع ارسال شده است</a:t>
            </a:r>
          </a:p>
          <a:p>
            <a:pPr algn="r" rtl="1"/>
            <a:r>
              <a:rPr lang="fa-IR" sz="1800" dirty="0">
                <a:solidFill>
                  <a:schemeClr val="tx1"/>
                </a:solidFill>
                <a:cs typeface="B Nazanin" panose="00000400000000000000" pitchFamily="2" charset="-78"/>
              </a:rPr>
              <a:t>چند درصد نظارت های مورد انتظار صورت گرفته است</a:t>
            </a:r>
          </a:p>
          <a:p>
            <a:pPr algn="r" rtl="1"/>
            <a:r>
              <a:rPr lang="fa-IR" sz="1800" dirty="0">
                <a:solidFill>
                  <a:schemeClr val="tx1"/>
                </a:solidFill>
                <a:cs typeface="B Nazanin" panose="00000400000000000000" pitchFamily="2" charset="-78"/>
              </a:rPr>
              <a:t>کیفیت نظارت های انجام شده به چه صورت بوده است</a:t>
            </a:r>
          </a:p>
          <a:p>
            <a:pPr algn="r" rtl="1"/>
            <a:r>
              <a:rPr lang="fa-IR" sz="1800" dirty="0">
                <a:solidFill>
                  <a:schemeClr val="tx1"/>
                </a:solidFill>
                <a:cs typeface="B Nazanin" panose="00000400000000000000" pitchFamily="2" charset="-78"/>
              </a:rPr>
              <a:t>چند درصد پسخوراند های نظارت ارسال شده اند </a:t>
            </a:r>
            <a:endParaRPr lang="en-US" sz="1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1839211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altLang="en-US" dirty="0">
                <a:cs typeface="B Nazanin" panose="00000400000000000000" pitchFamily="2" charset="-78"/>
              </a:rPr>
              <a:t>علل ایجاد وضعیت موجود </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endParaRPr lang="fa-IR" altLang="en-US" dirty="0" smtClean="0">
              <a:solidFill>
                <a:schemeClr val="tx1"/>
              </a:solidFill>
              <a:cs typeface="B Nazanin" panose="00000400000000000000" pitchFamily="2" charset="-78"/>
            </a:endParaRPr>
          </a:p>
          <a:p>
            <a:pPr marL="0" indent="0" algn="r" rtl="1">
              <a:buNone/>
            </a:pPr>
            <a:endParaRPr lang="fa-IR" altLang="en-US" dirty="0">
              <a:solidFill>
                <a:schemeClr val="tx1"/>
              </a:solidFill>
              <a:cs typeface="B Nazanin" panose="00000400000000000000" pitchFamily="2" charset="-78"/>
            </a:endParaRPr>
          </a:p>
          <a:p>
            <a:pPr marL="0" indent="0" algn="r" rtl="1">
              <a:buNone/>
            </a:pPr>
            <a:r>
              <a:rPr lang="fa-IR" altLang="en-US" dirty="0" smtClean="0">
                <a:solidFill>
                  <a:schemeClr val="tx1"/>
                </a:solidFill>
                <a:cs typeface="B Nazanin" panose="00000400000000000000" pitchFamily="2" charset="-78"/>
              </a:rPr>
              <a:t>بر </a:t>
            </a:r>
            <a:r>
              <a:rPr lang="fa-IR" altLang="en-US" dirty="0">
                <a:solidFill>
                  <a:schemeClr val="tx1"/>
                </a:solidFill>
                <a:cs typeface="B Nazanin" panose="00000400000000000000" pitchFamily="2" charset="-78"/>
              </a:rPr>
              <a:t>اساس تجزیه وتحلیل گروه برنامه ریز </a:t>
            </a:r>
            <a:r>
              <a:rPr lang="fa-IR" altLang="en-US" dirty="0" smtClean="0">
                <a:solidFill>
                  <a:schemeClr val="tx1"/>
                </a:solidFill>
                <a:cs typeface="B Nazanin" panose="00000400000000000000" pitchFamily="2" charset="-78"/>
              </a:rPr>
              <a:t>از:</a:t>
            </a:r>
          </a:p>
          <a:p>
            <a:pPr marL="0" indent="0" algn="r" rtl="1">
              <a:buNone/>
            </a:pPr>
            <a:endParaRPr lang="fa-IR" altLang="en-US" dirty="0" smtClean="0">
              <a:solidFill>
                <a:schemeClr val="tx1"/>
              </a:solidFill>
              <a:cs typeface="B Nazanin" panose="00000400000000000000" pitchFamily="2" charset="-78"/>
            </a:endParaRPr>
          </a:p>
          <a:p>
            <a:pPr marL="457200" indent="-457200" algn="r" rtl="1">
              <a:buAutoNum type="arabicPeriod"/>
            </a:pPr>
            <a:r>
              <a:rPr lang="fa-IR" altLang="en-US" dirty="0" smtClean="0">
                <a:solidFill>
                  <a:schemeClr val="tx1"/>
                </a:solidFill>
                <a:cs typeface="B Nazanin" panose="00000400000000000000" pitchFamily="2" charset="-78"/>
              </a:rPr>
              <a:t>وضعیت </a:t>
            </a:r>
            <a:r>
              <a:rPr lang="fa-IR" altLang="en-US" dirty="0">
                <a:solidFill>
                  <a:schemeClr val="tx1"/>
                </a:solidFill>
                <a:cs typeface="B Nazanin" panose="00000400000000000000" pitchFamily="2" charset="-78"/>
              </a:rPr>
              <a:t>عمومی منطقه وجمعیت تحت </a:t>
            </a:r>
            <a:r>
              <a:rPr lang="fa-IR" altLang="en-US" dirty="0" smtClean="0">
                <a:solidFill>
                  <a:schemeClr val="tx1"/>
                </a:solidFill>
                <a:cs typeface="B Nazanin" panose="00000400000000000000" pitchFamily="2" charset="-78"/>
              </a:rPr>
              <a:t>پوشش </a:t>
            </a:r>
          </a:p>
          <a:p>
            <a:pPr marL="457200" indent="-457200" algn="r" rtl="1">
              <a:buAutoNum type="arabicPeriod"/>
            </a:pPr>
            <a:r>
              <a:rPr lang="fa-IR" altLang="en-US" dirty="0" smtClean="0">
                <a:solidFill>
                  <a:schemeClr val="tx1"/>
                </a:solidFill>
                <a:cs typeface="B Nazanin" panose="00000400000000000000" pitchFamily="2" charset="-78"/>
              </a:rPr>
              <a:t>وضعیت </a:t>
            </a:r>
            <a:r>
              <a:rPr lang="fa-IR" altLang="en-US" dirty="0">
                <a:solidFill>
                  <a:schemeClr val="tx1"/>
                </a:solidFill>
                <a:cs typeface="B Nazanin" panose="00000400000000000000" pitchFamily="2" charset="-78"/>
              </a:rPr>
              <a:t>اختصاصی مساله ومشکل بهداشتی </a:t>
            </a:r>
          </a:p>
          <a:p>
            <a:pPr algn="r" rtl="1"/>
            <a:endParaRPr lang="en-US" dirty="0"/>
          </a:p>
        </p:txBody>
      </p:sp>
    </p:spTree>
    <p:extLst>
      <p:ext uri="{BB962C8B-B14F-4D97-AF65-F5344CB8AC3E}">
        <p14:creationId xmlns:p14="http://schemas.microsoft.com/office/powerpoint/2010/main" val="4464993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9144000" cy="5938838"/>
          </a:xfrm>
          <a:prstGeom prst="rect">
            <a:avLst/>
          </a:prstGeom>
          <a:solidFill>
            <a:schemeClr val="bg1"/>
          </a:solidFill>
          <a:ln>
            <a:noFill/>
          </a:ln>
          <a:effectLst>
            <a:prstShdw prst="shdw13" dist="53882" dir="13500000">
              <a:schemeClr val="bg2">
                <a:alpha val="50000"/>
              </a:schemeClr>
            </a:prstShdw>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2019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altLang="en-US" dirty="0">
                <a:cs typeface="B Nazanin" panose="00000400000000000000" pitchFamily="2" charset="-78"/>
              </a:rPr>
              <a:t>ابزارهای </a:t>
            </a:r>
            <a:r>
              <a:rPr lang="ar-SA" altLang="en-US" dirty="0">
                <a:cs typeface="B Nazanin" panose="00000400000000000000" pitchFamily="2" charset="-78"/>
              </a:rPr>
              <a:t>تجزيه وتحليل </a:t>
            </a:r>
            <a:r>
              <a:rPr lang="fa-IR" altLang="en-US" dirty="0">
                <a:cs typeface="B Nazanin" panose="00000400000000000000" pitchFamily="2" charset="-78"/>
              </a:rPr>
              <a:t>علل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365760" indent="-256032" algn="r" rtl="1" fontAlgn="auto">
              <a:spcAft>
                <a:spcPts val="0"/>
              </a:spcAft>
              <a:buFont typeface="Wingdings" panose="05000000000000000000" pitchFamily="2" charset="2"/>
              <a:buChar char="Ø"/>
              <a:defRPr/>
            </a:pPr>
            <a:endParaRPr lang="fa-IR" dirty="0" smtClean="0">
              <a:solidFill>
                <a:schemeClr val="tx1"/>
              </a:solidFill>
              <a:cs typeface="B Nazanin" panose="00000400000000000000" pitchFamily="2" charset="-78"/>
            </a:endParaRPr>
          </a:p>
          <a:p>
            <a:pPr marL="365760" indent="-256032" algn="r" rtl="1" fontAlgn="auto">
              <a:spcAft>
                <a:spcPts val="0"/>
              </a:spcAft>
              <a:buFont typeface="Wingdings" panose="05000000000000000000" pitchFamily="2" charset="2"/>
              <a:buChar char="Ø"/>
              <a:defRPr/>
            </a:pPr>
            <a:r>
              <a:rPr lang="fa-IR" dirty="0" smtClean="0">
                <a:solidFill>
                  <a:schemeClr val="tx1"/>
                </a:solidFill>
                <a:cs typeface="B Nazanin" panose="00000400000000000000" pitchFamily="2" charset="-78"/>
              </a:rPr>
              <a:t>بارش </a:t>
            </a:r>
            <a:r>
              <a:rPr lang="fa-IR" dirty="0">
                <a:solidFill>
                  <a:schemeClr val="tx1"/>
                </a:solidFill>
                <a:cs typeface="B Nazanin" panose="00000400000000000000" pitchFamily="2" charset="-78"/>
              </a:rPr>
              <a:t>افکار (طوفان فکری)</a:t>
            </a:r>
          </a:p>
          <a:p>
            <a:pPr marL="365760" indent="-256032" algn="r" rtl="1" fontAlgn="auto">
              <a:spcAft>
                <a:spcPts val="0"/>
              </a:spcAft>
              <a:buFont typeface="Wingdings" panose="05000000000000000000" pitchFamily="2" charset="2"/>
              <a:buChar char="Ø"/>
              <a:defRPr/>
            </a:pPr>
            <a:r>
              <a:rPr lang="fa-IR" dirty="0">
                <a:solidFill>
                  <a:schemeClr val="tx1"/>
                </a:solidFill>
                <a:cs typeface="B Nazanin" panose="00000400000000000000" pitchFamily="2" charset="-78"/>
              </a:rPr>
              <a:t>شبکه علیت </a:t>
            </a:r>
          </a:p>
          <a:p>
            <a:pPr marL="365760" indent="-256032" algn="r" rtl="1" fontAlgn="auto">
              <a:spcAft>
                <a:spcPts val="0"/>
              </a:spcAft>
              <a:buFont typeface="Wingdings" panose="05000000000000000000" pitchFamily="2" charset="2"/>
              <a:buChar char="Ø"/>
              <a:defRPr/>
            </a:pPr>
            <a:r>
              <a:rPr lang="fa-IR" dirty="0">
                <a:solidFill>
                  <a:schemeClr val="tx1"/>
                </a:solidFill>
                <a:cs typeface="B Nazanin" panose="00000400000000000000" pitchFamily="2" charset="-78"/>
              </a:rPr>
              <a:t>نمودار استخوان ماهی </a:t>
            </a:r>
          </a:p>
          <a:p>
            <a:pPr marL="0" indent="0" algn="r" rtl="1" fontAlgn="auto">
              <a:spcAft>
                <a:spcPts val="0"/>
              </a:spcAft>
              <a:buNone/>
              <a:defRPr/>
            </a:pPr>
            <a:r>
              <a:rPr lang="fa-IR" dirty="0">
                <a:solidFill>
                  <a:schemeClr val="tx1"/>
                </a:solidFill>
                <a:cs typeface="B Nazanin" panose="00000400000000000000" pitchFamily="2" charset="-78"/>
              </a:rPr>
              <a:t>بعد از بارش افکار  از یکی از دو ابزار (شبکه علیت  یا نمودار استخوان ماهی )  می توان برای شناسایی علل مشکلات به دلخواه استفاده کرد </a:t>
            </a:r>
            <a:r>
              <a:rPr lang="fa-IR" dirty="0" smtClean="0">
                <a:solidFill>
                  <a:schemeClr val="tx1"/>
                </a:solidFill>
                <a:cs typeface="B Nazanin" panose="00000400000000000000" pitchFamily="2" charset="-78"/>
              </a:rPr>
              <a:t>.</a:t>
            </a:r>
            <a:endParaRPr lang="fa-IR" dirty="0">
              <a:solidFill>
                <a:schemeClr val="tx1"/>
              </a:solidFill>
              <a:cs typeface="B Nazanin" panose="00000400000000000000" pitchFamily="2" charset="-78"/>
            </a:endParaRPr>
          </a:p>
        </p:txBody>
      </p:sp>
    </p:spTree>
    <p:extLst>
      <p:ext uri="{BB962C8B-B14F-4D97-AF65-F5344CB8AC3E}">
        <p14:creationId xmlns:p14="http://schemas.microsoft.com/office/powerpoint/2010/main" val="24267550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2060848"/>
            <a:ext cx="7391400" cy="3958952"/>
          </a:xfrm>
        </p:spPr>
        <p:txBody>
          <a:bodyPr/>
          <a:lstStyle/>
          <a:p>
            <a:pPr marL="0" indent="0" algn="ctr" rtl="1">
              <a:buNone/>
            </a:pPr>
            <a:r>
              <a:rPr lang="fa-IR" dirty="0">
                <a:solidFill>
                  <a:schemeClr val="bg1"/>
                </a:solidFill>
                <a:cs typeface="B Nazanin" panose="00000400000000000000" pitchFamily="2" charset="-78"/>
              </a:rPr>
              <a:t>بارش افكار براي تعيين علل ايجاد كننده نارضايتي كاركنان در </a:t>
            </a:r>
            <a:r>
              <a:rPr lang="fa-IR" dirty="0" smtClean="0">
                <a:solidFill>
                  <a:schemeClr val="bg1"/>
                </a:solidFill>
                <a:cs typeface="B Nazanin" panose="00000400000000000000" pitchFamily="2" charset="-78"/>
              </a:rPr>
              <a:t>سازمان</a:t>
            </a:r>
          </a:p>
          <a:p>
            <a:pPr marL="0" indent="0" algn="ctr" rtl="1">
              <a:buNone/>
            </a:pPr>
            <a:r>
              <a:rPr lang="fa-IR" sz="2000" dirty="0">
                <a:solidFill>
                  <a:schemeClr val="bg1"/>
                </a:solidFill>
                <a:cs typeface="B Nazanin" panose="00000400000000000000" pitchFamily="2" charset="-78"/>
              </a:rPr>
              <a:t/>
            </a:r>
            <a:br>
              <a:rPr lang="fa-IR" sz="2000" dirty="0">
                <a:solidFill>
                  <a:schemeClr val="bg1"/>
                </a:solidFill>
                <a:cs typeface="B Nazanin" panose="00000400000000000000" pitchFamily="2" charset="-78"/>
              </a:rPr>
            </a:br>
            <a:r>
              <a:rPr lang="fa-IR" sz="2000" dirty="0">
                <a:solidFill>
                  <a:schemeClr val="bg1"/>
                </a:solidFill>
                <a:cs typeface="B Nazanin" panose="00000400000000000000" pitchFamily="2" charset="-78"/>
              </a:rPr>
              <a:t>مشكل: نارضايتي كاركنان در سازمان</a:t>
            </a:r>
            <a:endParaRPr lang="en-US" sz="2000" dirty="0">
              <a:solidFill>
                <a:schemeClr val="bg1"/>
              </a:solidFill>
              <a:cs typeface="B Nazanin" panose="00000400000000000000" pitchFamily="2" charset="-78"/>
            </a:endParaRPr>
          </a:p>
        </p:txBody>
      </p:sp>
      <p:pic>
        <p:nvPicPr>
          <p:cNvPr id="4" name="Picture 3"/>
          <p:cNvPicPr>
            <a:picLocks noChangeAspect="1" noChangeArrowheads="1"/>
          </p:cNvPicPr>
          <p:nvPr/>
        </p:nvPicPr>
        <p:blipFill>
          <a:blip r:embed="rId2"/>
          <a:srcRect/>
          <a:stretch>
            <a:fillRect/>
          </a:stretch>
        </p:blipFill>
        <p:spPr bwMode="auto">
          <a:xfrm>
            <a:off x="611560" y="3645024"/>
            <a:ext cx="7875588" cy="3048000"/>
          </a:xfrm>
          <a:prstGeom prst="rect">
            <a:avLst/>
          </a:prstGeom>
          <a:noFill/>
          <a:ln w="9525">
            <a:noFill/>
            <a:miter lim="800000"/>
            <a:headEnd/>
            <a:tailEnd/>
          </a:ln>
          <a:effectLst>
            <a:prstShdw prst="shdw13" dist="53882" dir="13500000">
              <a:schemeClr val="accent1">
                <a:gamma/>
                <a:shade val="60000"/>
                <a:invGamma/>
                <a:alpha val="50000"/>
              </a:schemeClr>
            </a:prstShdw>
          </a:effectLst>
        </p:spPr>
      </p:pic>
    </p:spTree>
    <p:extLst>
      <p:ext uri="{BB962C8B-B14F-4D97-AF65-F5344CB8AC3E}">
        <p14:creationId xmlns:p14="http://schemas.microsoft.com/office/powerpoint/2010/main" val="3877854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srcRect/>
          <a:stretch>
            <a:fillRect/>
          </a:stretch>
        </p:blipFill>
        <p:spPr bwMode="auto">
          <a:xfrm>
            <a:off x="0" y="3286"/>
            <a:ext cx="9144000" cy="6854713"/>
          </a:xfrm>
          <a:prstGeom prst="rect">
            <a:avLst/>
          </a:prstGeom>
          <a:noFill/>
          <a:ln w="9525">
            <a:noFill/>
            <a:miter lim="800000"/>
            <a:headEnd/>
            <a:tailEnd/>
          </a:ln>
          <a:effectLst>
            <a:prstShdw prst="shdw13" dist="53882" dir="13500000">
              <a:schemeClr val="accent1">
                <a:gamma/>
                <a:shade val="60000"/>
                <a:invGamma/>
                <a:alpha val="50000"/>
              </a:schemeClr>
            </a:prstShdw>
          </a:effectLst>
        </p:spPr>
      </p:pic>
    </p:spTree>
    <p:extLst>
      <p:ext uri="{BB962C8B-B14F-4D97-AF65-F5344CB8AC3E}">
        <p14:creationId xmlns:p14="http://schemas.microsoft.com/office/powerpoint/2010/main" val="14064052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Documents and Settings\Rasoul\Desktop\eli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4476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dirty="0">
                <a:cs typeface="B Nazanin" panose="00000400000000000000" pitchFamily="2" charset="-78"/>
              </a:rPr>
              <a:t>اهدا</a:t>
            </a:r>
            <a:r>
              <a:rPr lang="fa-IR" altLang="en-US" dirty="0" smtClean="0">
                <a:cs typeface="B Nazanin" panose="00000400000000000000" pitchFamily="2" charset="-78"/>
              </a:rPr>
              <a:t>ف: (</a:t>
            </a:r>
            <a:r>
              <a:rPr lang="fa-IR" altLang="en-US" sz="3600" dirty="0">
                <a:solidFill>
                  <a:schemeClr val="tx1"/>
                </a:solidFill>
                <a:cs typeface="B Nazanin" panose="00000400000000000000" pitchFamily="2" charset="-78"/>
              </a:rPr>
              <a:t>به کجا می خواهیم برسیم </a:t>
            </a:r>
            <a:r>
              <a:rPr lang="fa-IR" altLang="en-US" dirty="0">
                <a:cs typeface="B Nazanin" panose="00000400000000000000" pitchFamily="2" charset="-78"/>
              </a:rPr>
              <a:t>)</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ar-SA" altLang="en-US" b="0" dirty="0">
                <a:solidFill>
                  <a:schemeClr val="tx1"/>
                </a:solidFill>
                <a:cs typeface="B Nazanin" panose="00000400000000000000" pitchFamily="2" charset="-78"/>
              </a:rPr>
              <a:t>نتيجه مورد نظر در اجراي موفقيت آميز يك برنامه را </a:t>
            </a:r>
            <a:r>
              <a:rPr lang="fa-IR" altLang="en-US" b="0" dirty="0">
                <a:solidFill>
                  <a:schemeClr val="tx1"/>
                </a:solidFill>
                <a:cs typeface="B Nazanin" panose="00000400000000000000" pitchFamily="2" charset="-78"/>
              </a:rPr>
              <a:t>هدف </a:t>
            </a:r>
            <a:r>
              <a:rPr lang="ar-SA" altLang="en-US" b="0" dirty="0" smtClean="0">
                <a:solidFill>
                  <a:schemeClr val="tx1"/>
                </a:solidFill>
                <a:cs typeface="B Nazanin" panose="00000400000000000000" pitchFamily="2" charset="-78"/>
              </a:rPr>
              <a:t>گويند</a:t>
            </a:r>
            <a:endParaRPr lang="fa-IR" altLang="en-US" b="0" dirty="0" smtClean="0">
              <a:solidFill>
                <a:schemeClr val="tx1"/>
              </a:solidFill>
              <a:cs typeface="B Nazanin" panose="00000400000000000000" pitchFamily="2" charset="-78"/>
            </a:endParaRPr>
          </a:p>
          <a:p>
            <a:pPr algn="r" rtl="1"/>
            <a:endParaRPr lang="ar-SA" altLang="en-US" b="0" dirty="0">
              <a:solidFill>
                <a:schemeClr val="tx1"/>
              </a:solidFill>
              <a:cs typeface="B Nazanin" panose="00000400000000000000" pitchFamily="2" charset="-78"/>
            </a:endParaRPr>
          </a:p>
          <a:p>
            <a:pPr algn="r" rtl="1"/>
            <a:endParaRPr lang="fa-IR" altLang="en-US" b="0" dirty="0">
              <a:solidFill>
                <a:schemeClr val="tx1"/>
              </a:solidFill>
              <a:cs typeface="B Nazanin" panose="00000400000000000000" pitchFamily="2" charset="-78"/>
            </a:endParaRPr>
          </a:p>
          <a:p>
            <a:pPr marL="0" indent="0" algn="ctr" rtl="1">
              <a:buNone/>
            </a:pPr>
            <a:r>
              <a:rPr lang="ar-SA" altLang="en-US" dirty="0">
                <a:solidFill>
                  <a:schemeClr val="bg1"/>
                </a:solidFill>
                <a:cs typeface="B Nazanin" panose="00000400000000000000" pitchFamily="2" charset="-78"/>
              </a:rPr>
              <a:t>اهميت تعيين اهداف</a:t>
            </a:r>
            <a:endParaRPr lang="fa-IR" altLang="en-US" dirty="0">
              <a:solidFill>
                <a:schemeClr val="bg1"/>
              </a:solidFill>
              <a:cs typeface="B Nazanin" panose="00000400000000000000" pitchFamily="2" charset="-78"/>
            </a:endParaRPr>
          </a:p>
          <a:p>
            <a:pPr algn="r" rtl="1"/>
            <a:endParaRPr lang="ar-SA" altLang="en-US" b="0" dirty="0">
              <a:solidFill>
                <a:schemeClr val="tx1"/>
              </a:solidFill>
              <a:cs typeface="B Nazanin" panose="00000400000000000000" pitchFamily="2" charset="-78"/>
            </a:endParaRPr>
          </a:p>
          <a:p>
            <a:pPr algn="r" rtl="1"/>
            <a:r>
              <a:rPr lang="ar-SA" altLang="en-US" b="0" dirty="0">
                <a:solidFill>
                  <a:schemeClr val="tx1"/>
                </a:solidFill>
                <a:cs typeface="B Nazanin" panose="00000400000000000000" pitchFamily="2" charset="-78"/>
              </a:rPr>
              <a:t>1-تا بدانيم به كجا مي خواهيم </a:t>
            </a:r>
            <a:r>
              <a:rPr lang="fa-IR" altLang="en-US" b="0" dirty="0" smtClean="0">
                <a:solidFill>
                  <a:schemeClr val="tx1"/>
                </a:solidFill>
                <a:cs typeface="B Nazanin" panose="00000400000000000000" pitchFamily="2" charset="-78"/>
              </a:rPr>
              <a:t>ب</a:t>
            </a:r>
            <a:r>
              <a:rPr lang="ar-SA" altLang="en-US" b="0" dirty="0" smtClean="0">
                <a:solidFill>
                  <a:schemeClr val="tx1"/>
                </a:solidFill>
                <a:cs typeface="B Nazanin" panose="00000400000000000000" pitchFamily="2" charset="-78"/>
              </a:rPr>
              <a:t>رسيم</a:t>
            </a:r>
            <a:endParaRPr lang="fa-IR" altLang="en-US" b="0" dirty="0">
              <a:solidFill>
                <a:schemeClr val="tx1"/>
              </a:solidFill>
              <a:cs typeface="B Nazanin" panose="00000400000000000000" pitchFamily="2" charset="-78"/>
            </a:endParaRPr>
          </a:p>
          <a:p>
            <a:pPr algn="r" rtl="1"/>
            <a:endParaRPr lang="ar-SA" altLang="en-US" b="0" dirty="0">
              <a:solidFill>
                <a:schemeClr val="tx1"/>
              </a:solidFill>
              <a:cs typeface="B Nazanin" panose="00000400000000000000" pitchFamily="2" charset="-78"/>
            </a:endParaRPr>
          </a:p>
          <a:p>
            <a:pPr algn="r" rtl="1"/>
            <a:r>
              <a:rPr lang="ar-SA" altLang="en-US" b="0" dirty="0">
                <a:solidFill>
                  <a:schemeClr val="tx1"/>
                </a:solidFill>
                <a:cs typeface="B Nazanin" panose="00000400000000000000" pitchFamily="2" charset="-78"/>
              </a:rPr>
              <a:t>2-براي اينكه بتوانيم </a:t>
            </a:r>
            <a:r>
              <a:rPr lang="fa-IR" altLang="en-US" b="0" dirty="0">
                <a:solidFill>
                  <a:schemeClr val="tx1"/>
                </a:solidFill>
                <a:cs typeface="B Nazanin" panose="00000400000000000000" pitchFamily="2" charset="-78"/>
              </a:rPr>
              <a:t>برنامه </a:t>
            </a:r>
            <a:r>
              <a:rPr lang="ar-SA" altLang="en-US" b="0" dirty="0">
                <a:solidFill>
                  <a:schemeClr val="tx1"/>
                </a:solidFill>
                <a:cs typeface="B Nazanin" panose="00000400000000000000" pitchFamily="2" charset="-78"/>
              </a:rPr>
              <a:t>را ارزيابي كنيم</a:t>
            </a:r>
          </a:p>
          <a:p>
            <a:pPr algn="r" rtl="1"/>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32127369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cs typeface="B Nazanin" panose="00000400000000000000" pitchFamily="2" charset="-78"/>
              </a:rPr>
              <a:t>انواع </a:t>
            </a:r>
            <a:r>
              <a:rPr lang="fa-IR" dirty="0" smtClean="0">
                <a:cs typeface="B Nazanin" panose="00000400000000000000" pitchFamily="2" charset="-78"/>
              </a:rPr>
              <a:t>هدف</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buFont typeface="Wingdings" panose="05000000000000000000" pitchFamily="2" charset="2"/>
              <a:buChar char="ü"/>
            </a:pPr>
            <a:endParaRPr lang="fa-IR" sz="2800" dirty="0" smtClean="0">
              <a:solidFill>
                <a:schemeClr val="tx1"/>
              </a:solidFill>
              <a:cs typeface="B Nazanin" panose="00000400000000000000" pitchFamily="2" charset="-78"/>
            </a:endParaRPr>
          </a:p>
          <a:p>
            <a:pPr algn="r" rtl="1">
              <a:buFont typeface="Wingdings" panose="05000000000000000000" pitchFamily="2" charset="2"/>
              <a:buChar char="ü"/>
            </a:pPr>
            <a:endParaRPr lang="fa-IR" sz="2800" dirty="0">
              <a:solidFill>
                <a:schemeClr val="tx1"/>
              </a:solidFill>
              <a:cs typeface="B Nazanin" panose="00000400000000000000" pitchFamily="2" charset="-78"/>
            </a:endParaRPr>
          </a:p>
          <a:p>
            <a:pPr algn="r" rtl="1">
              <a:buFont typeface="Wingdings" panose="05000000000000000000" pitchFamily="2" charset="2"/>
              <a:buChar char="ü"/>
            </a:pPr>
            <a:r>
              <a:rPr lang="ar-SA" altLang="en-US" sz="2800" b="0" dirty="0">
                <a:solidFill>
                  <a:schemeClr val="tx1"/>
                </a:solidFill>
                <a:cs typeface="B Nazanin" panose="00000400000000000000" pitchFamily="2" charset="-78"/>
              </a:rPr>
              <a:t>اهداف كلي</a:t>
            </a:r>
            <a:endParaRPr lang="fa-IR" altLang="en-US" sz="2800" b="0" dirty="0">
              <a:solidFill>
                <a:schemeClr val="tx1"/>
              </a:solidFill>
              <a:cs typeface="B Nazanin" panose="00000400000000000000" pitchFamily="2" charset="-78"/>
            </a:endParaRPr>
          </a:p>
          <a:p>
            <a:pPr algn="r" rtl="1">
              <a:buFont typeface="Wingdings" panose="05000000000000000000" pitchFamily="2" charset="2"/>
              <a:buChar char="ü"/>
            </a:pPr>
            <a:endParaRPr lang="ar-SA" altLang="en-US" sz="2800" b="0" dirty="0">
              <a:solidFill>
                <a:schemeClr val="tx1"/>
              </a:solidFill>
              <a:cs typeface="B Nazanin" panose="00000400000000000000" pitchFamily="2" charset="-78"/>
            </a:endParaRPr>
          </a:p>
          <a:p>
            <a:pPr algn="r" rtl="1">
              <a:buFont typeface="Wingdings" panose="05000000000000000000" pitchFamily="2" charset="2"/>
              <a:buChar char="ü"/>
            </a:pPr>
            <a:r>
              <a:rPr lang="ar-SA" altLang="en-US" sz="2800" b="0" dirty="0">
                <a:solidFill>
                  <a:schemeClr val="tx1"/>
                </a:solidFill>
                <a:cs typeface="B Nazanin" panose="00000400000000000000" pitchFamily="2" charset="-78"/>
              </a:rPr>
              <a:t>اهداف اختصاصي</a:t>
            </a:r>
          </a:p>
          <a:p>
            <a:pPr algn="r" rtl="1">
              <a:buFont typeface="Wingdings" panose="05000000000000000000" pitchFamily="2" charset="2"/>
              <a:buChar char="ü"/>
            </a:pPr>
            <a:endParaRPr lang="en-US" sz="2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19659551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altLang="en-US" b="1" dirty="0" smtClean="0">
                <a:cs typeface="B Nazanin" panose="00000400000000000000" pitchFamily="2" charset="-78"/>
              </a:rPr>
              <a:t>ا</a:t>
            </a:r>
            <a:r>
              <a:rPr lang="ar-SA" altLang="en-US" b="1" dirty="0" smtClean="0">
                <a:cs typeface="B Nazanin" panose="00000400000000000000" pitchFamily="2" charset="-78"/>
              </a:rPr>
              <a:t>هد</a:t>
            </a:r>
            <a:r>
              <a:rPr lang="fa-IR" altLang="en-US" b="1" dirty="0" smtClean="0">
                <a:cs typeface="B Nazanin" panose="00000400000000000000" pitchFamily="2" charset="-78"/>
              </a:rPr>
              <a:t>ا</a:t>
            </a:r>
            <a:r>
              <a:rPr lang="ar-SA" altLang="en-US" b="1" dirty="0" smtClean="0">
                <a:cs typeface="B Nazanin" panose="00000400000000000000" pitchFamily="2" charset="-78"/>
              </a:rPr>
              <a:t>ف كلي</a:t>
            </a:r>
            <a:endParaRPr lang="en-US" b="1" dirty="0">
              <a:cs typeface="B Nazanin" panose="00000400000000000000" pitchFamily="2" charset="-78"/>
            </a:endParaRPr>
          </a:p>
        </p:txBody>
      </p:sp>
      <p:sp>
        <p:nvSpPr>
          <p:cNvPr id="3" name="Content Placeholder 2"/>
          <p:cNvSpPr>
            <a:spLocks noGrp="1"/>
          </p:cNvSpPr>
          <p:nvPr>
            <p:ph idx="1"/>
          </p:nvPr>
        </p:nvSpPr>
        <p:spPr/>
        <p:txBody>
          <a:bodyPr/>
          <a:lstStyle/>
          <a:p>
            <a:pPr algn="r" rtl="1">
              <a:spcBef>
                <a:spcPct val="50000"/>
              </a:spcBef>
              <a:buClr>
                <a:srgbClr val="FFCC66"/>
              </a:buClr>
              <a:buFont typeface="Wingdings" panose="05000000000000000000" pitchFamily="2" charset="2"/>
              <a:buChar char="ü"/>
            </a:pPr>
            <a:endParaRPr lang="fa-IR" altLang="en-US" dirty="0" smtClean="0">
              <a:solidFill>
                <a:schemeClr val="tx1"/>
              </a:solidFill>
              <a:cs typeface="B Nazanin" panose="00000400000000000000" pitchFamily="2" charset="-78"/>
            </a:endParaRPr>
          </a:p>
          <a:p>
            <a:pPr algn="r" rtl="1">
              <a:spcBef>
                <a:spcPct val="50000"/>
              </a:spcBef>
              <a:buClr>
                <a:srgbClr val="FFCC66"/>
              </a:buClr>
              <a:buFont typeface="Wingdings" panose="05000000000000000000" pitchFamily="2" charset="2"/>
              <a:buChar char="ü"/>
            </a:pPr>
            <a:r>
              <a:rPr lang="fa-IR" altLang="en-US" dirty="0" smtClean="0">
                <a:solidFill>
                  <a:schemeClr val="tx1"/>
                </a:solidFill>
                <a:cs typeface="B Nazanin" panose="00000400000000000000" pitchFamily="2" charset="-78"/>
              </a:rPr>
              <a:t>جامعيت </a:t>
            </a:r>
            <a:r>
              <a:rPr lang="fa-IR" altLang="en-US" dirty="0">
                <a:solidFill>
                  <a:schemeClr val="tx1"/>
                </a:solidFill>
                <a:cs typeface="B Nazanin" panose="00000400000000000000" pitchFamily="2" charset="-78"/>
              </a:rPr>
              <a:t>دارد.</a:t>
            </a:r>
          </a:p>
          <a:p>
            <a:pPr algn="r" rtl="1">
              <a:spcBef>
                <a:spcPct val="50000"/>
              </a:spcBef>
              <a:buClr>
                <a:srgbClr val="FFCC66"/>
              </a:buClr>
              <a:buFont typeface="Wingdings" panose="05000000000000000000" pitchFamily="2" charset="2"/>
              <a:buChar char="ü"/>
            </a:pPr>
            <a:r>
              <a:rPr lang="fa-IR" altLang="en-US" dirty="0">
                <a:solidFill>
                  <a:schemeClr val="tx1"/>
                </a:solidFill>
                <a:cs typeface="B Nazanin" panose="00000400000000000000" pitchFamily="2" charset="-78"/>
              </a:rPr>
              <a:t>به جزئيات نمي پردازد.</a:t>
            </a:r>
          </a:p>
          <a:p>
            <a:pPr algn="r" rtl="1">
              <a:spcBef>
                <a:spcPct val="50000"/>
              </a:spcBef>
              <a:buClr>
                <a:srgbClr val="FFCC66"/>
              </a:buClr>
              <a:buFont typeface="Wingdings" panose="05000000000000000000" pitchFamily="2" charset="2"/>
              <a:buChar char="ü"/>
            </a:pPr>
            <a:r>
              <a:rPr lang="fa-IR" altLang="en-US" dirty="0">
                <a:solidFill>
                  <a:schemeClr val="tx1"/>
                </a:solidFill>
                <a:cs typeface="B Nazanin" panose="00000400000000000000" pitchFamily="2" charset="-78"/>
              </a:rPr>
              <a:t>معمولاً زمان در آن ذكر نمي شود.</a:t>
            </a:r>
          </a:p>
          <a:p>
            <a:pPr algn="r" rtl="1">
              <a:spcBef>
                <a:spcPct val="50000"/>
              </a:spcBef>
              <a:buClr>
                <a:srgbClr val="FFCC66"/>
              </a:buClr>
              <a:buFont typeface="Wingdings" panose="05000000000000000000" pitchFamily="2" charset="2"/>
              <a:buChar char="ü"/>
            </a:pPr>
            <a:r>
              <a:rPr lang="fa-IR" altLang="en-US" dirty="0">
                <a:solidFill>
                  <a:schemeClr val="tx1"/>
                </a:solidFill>
                <a:cs typeface="B Nazanin" panose="00000400000000000000" pitchFamily="2" charset="-78"/>
              </a:rPr>
              <a:t>معمولاً مكان در آن ذكر نمي </a:t>
            </a:r>
            <a:r>
              <a:rPr lang="fa-IR" altLang="en-US" dirty="0" smtClean="0">
                <a:solidFill>
                  <a:schemeClr val="tx1"/>
                </a:solidFill>
                <a:cs typeface="B Nazanin" panose="00000400000000000000" pitchFamily="2" charset="-78"/>
              </a:rPr>
              <a:t>شود.</a:t>
            </a:r>
            <a:endParaRPr lang="en-US" altLang="en-US" dirty="0">
              <a:solidFill>
                <a:schemeClr val="tx1"/>
              </a:solidFill>
              <a:cs typeface="B Nazanin" panose="00000400000000000000" pitchFamily="2" charset="-78"/>
            </a:endParaRPr>
          </a:p>
          <a:p>
            <a:pPr marL="0" indent="0" algn="r"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3849169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altLang="en-US" b="1" dirty="0">
                <a:cs typeface="B Nazanin" panose="00000400000000000000" pitchFamily="2" charset="-78"/>
              </a:rPr>
              <a:t>اهداف اختصاصي</a:t>
            </a:r>
            <a:r>
              <a:rPr lang="en-US" altLang="en-US" b="1" dirty="0">
                <a:cs typeface="B Nazanin" panose="00000400000000000000" pitchFamily="2" charset="-78"/>
              </a:rPr>
              <a:t> </a:t>
            </a:r>
            <a:endParaRPr lang="en-US" b="1" dirty="0">
              <a:cs typeface="B Nazanin" panose="00000400000000000000" pitchFamily="2" charset="-78"/>
            </a:endParaRPr>
          </a:p>
        </p:txBody>
      </p:sp>
      <p:sp>
        <p:nvSpPr>
          <p:cNvPr id="3" name="Content Placeholder 2"/>
          <p:cNvSpPr>
            <a:spLocks noGrp="1"/>
          </p:cNvSpPr>
          <p:nvPr>
            <p:ph idx="1"/>
          </p:nvPr>
        </p:nvSpPr>
        <p:spPr/>
        <p:txBody>
          <a:bodyPr/>
          <a:lstStyle/>
          <a:p>
            <a:pPr marL="0" indent="0">
              <a:buNone/>
            </a:pPr>
            <a:r>
              <a:rPr lang="en-US" altLang="en-US" sz="1400" dirty="0" smtClean="0">
                <a:solidFill>
                  <a:schemeClr val="tx1"/>
                </a:solidFill>
                <a:cs typeface="B Nazanin" panose="00000400000000000000" pitchFamily="2" charset="-78"/>
              </a:rPr>
              <a:t>Specific</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fa-IR" altLang="en-US" sz="1400" dirty="0" smtClean="0">
                <a:solidFill>
                  <a:schemeClr val="tx1"/>
                </a:solidFill>
                <a:cs typeface="B Nazanin" panose="00000400000000000000" pitchFamily="2" charset="-78"/>
              </a:rPr>
              <a:t>  </a:t>
            </a:r>
            <a:r>
              <a:rPr lang="ar-SA" altLang="en-US" sz="1400" dirty="0" smtClean="0">
                <a:solidFill>
                  <a:schemeClr val="tx1"/>
                </a:solidFill>
                <a:cs typeface="B Nazanin" panose="00000400000000000000" pitchFamily="2" charset="-78"/>
              </a:rPr>
              <a:t>به </a:t>
            </a:r>
            <a:r>
              <a:rPr lang="ar-SA" altLang="en-US" sz="1400" dirty="0">
                <a:solidFill>
                  <a:schemeClr val="tx1"/>
                </a:solidFill>
                <a:cs typeface="B Nazanin" panose="00000400000000000000" pitchFamily="2" charset="-78"/>
              </a:rPr>
              <a:t>يك موضوع </a:t>
            </a:r>
            <a:r>
              <a:rPr lang="fa-IR" altLang="en-US" sz="1400" dirty="0">
                <a:solidFill>
                  <a:schemeClr val="tx1"/>
                </a:solidFill>
                <a:cs typeface="B Nazanin" panose="00000400000000000000" pitchFamily="2" charset="-78"/>
              </a:rPr>
              <a:t>خاص </a:t>
            </a:r>
            <a:r>
              <a:rPr lang="ar-SA" altLang="en-US" sz="1400" dirty="0">
                <a:solidFill>
                  <a:schemeClr val="tx1"/>
                </a:solidFill>
                <a:cs typeface="B Nazanin" panose="00000400000000000000" pitchFamily="2" charset="-78"/>
              </a:rPr>
              <a:t>بپردازد و آن را كاملا روشن كند ( عدم تفسيرهاي مختلف </a:t>
            </a:r>
            <a:r>
              <a:rPr lang="ar-SA" altLang="en-US" sz="1400" dirty="0" smtClean="0">
                <a:solidFill>
                  <a:schemeClr val="tx1"/>
                </a:solidFill>
                <a:cs typeface="B Nazanin" panose="00000400000000000000" pitchFamily="2" charset="-78"/>
              </a:rPr>
              <a:t>)</a:t>
            </a:r>
            <a:endParaRPr lang="fa-IR" altLang="en-US" sz="1400" dirty="0" smtClean="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en-US" altLang="en-US" sz="1400" dirty="0" smtClean="0">
                <a:solidFill>
                  <a:schemeClr val="tx1"/>
                </a:solidFill>
                <a:cs typeface="B Nazanin" panose="00000400000000000000" pitchFamily="2" charset="-78"/>
              </a:rPr>
              <a:t>Measurable</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ar-SA"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ar-SA" altLang="en-US" sz="1400" dirty="0">
                <a:solidFill>
                  <a:schemeClr val="tx1"/>
                </a:solidFill>
                <a:cs typeface="B Nazanin" panose="00000400000000000000" pitchFamily="2" charset="-78"/>
              </a:rPr>
              <a:t>قابل اندازه گيري و قابل سنجش باشد </a:t>
            </a:r>
            <a:endParaRPr lang="fa-IR" altLang="en-US" sz="1400" dirty="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en-US" altLang="en-US" sz="1400" dirty="0" smtClean="0">
                <a:solidFill>
                  <a:schemeClr val="tx1"/>
                </a:solidFill>
                <a:cs typeface="B Nazanin" panose="00000400000000000000" pitchFamily="2" charset="-78"/>
              </a:rPr>
              <a:t>Appropriate</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ar-SA" altLang="en-US" sz="1400" dirty="0" smtClean="0">
                <a:solidFill>
                  <a:schemeClr val="tx1"/>
                </a:solidFill>
                <a:cs typeface="B Nazanin" panose="00000400000000000000" pitchFamily="2" charset="-78"/>
              </a:rPr>
              <a:t> </a:t>
            </a:r>
            <a:r>
              <a:rPr lang="fa-IR" altLang="en-US" sz="1400" dirty="0" smtClean="0">
                <a:solidFill>
                  <a:schemeClr val="tx1"/>
                </a:solidFill>
                <a:cs typeface="B Nazanin" panose="00000400000000000000" pitchFamily="2" charset="-78"/>
              </a:rPr>
              <a:t>   </a:t>
            </a:r>
            <a:r>
              <a:rPr lang="ar-SA" altLang="en-US" sz="1400" dirty="0">
                <a:solidFill>
                  <a:schemeClr val="tx1"/>
                </a:solidFill>
                <a:cs typeface="B Nazanin" panose="00000400000000000000" pitchFamily="2" charset="-78"/>
              </a:rPr>
              <a:t>متناسب با شرايط و توان</a:t>
            </a:r>
            <a:r>
              <a:rPr lang="fa-IR" altLang="en-US" sz="1400" dirty="0">
                <a:solidFill>
                  <a:schemeClr val="tx1"/>
                </a:solidFill>
                <a:cs typeface="B Nazanin" panose="00000400000000000000" pitchFamily="2" charset="-78"/>
              </a:rPr>
              <a:t> ومنابع وامکانات</a:t>
            </a:r>
            <a:r>
              <a:rPr lang="ar-SA" altLang="en-US" sz="1400" dirty="0">
                <a:solidFill>
                  <a:schemeClr val="tx1"/>
                </a:solidFill>
                <a:cs typeface="B Nazanin" panose="00000400000000000000" pitchFamily="2" charset="-78"/>
              </a:rPr>
              <a:t> شما باشد </a:t>
            </a:r>
            <a:endParaRPr lang="fa-IR" altLang="en-US" sz="1400" dirty="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en-US" altLang="en-US" sz="1400" dirty="0" smtClean="0">
                <a:solidFill>
                  <a:schemeClr val="tx1"/>
                </a:solidFill>
                <a:cs typeface="B Nazanin" panose="00000400000000000000" pitchFamily="2" charset="-78"/>
              </a:rPr>
              <a:t>Realistic</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ar-SA"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fa-IR" altLang="en-US" sz="1400" dirty="0" smtClean="0">
                <a:solidFill>
                  <a:schemeClr val="tx1"/>
                </a:solidFill>
                <a:cs typeface="B Nazanin" panose="00000400000000000000" pitchFamily="2" charset="-78"/>
              </a:rPr>
              <a:t>    </a:t>
            </a:r>
            <a:r>
              <a:rPr lang="ar-SA" altLang="en-US" sz="1400" dirty="0">
                <a:solidFill>
                  <a:schemeClr val="tx1"/>
                </a:solidFill>
                <a:cs typeface="B Nazanin" panose="00000400000000000000" pitchFamily="2" charset="-78"/>
              </a:rPr>
              <a:t>هدف بايد واقع گرايانه باشد و قابل دستيابي باشد </a:t>
            </a:r>
            <a:endParaRPr lang="fa-IR" altLang="en-US" sz="1400" dirty="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en-US" altLang="en-US" sz="1400" dirty="0" smtClean="0">
                <a:solidFill>
                  <a:schemeClr val="tx1"/>
                </a:solidFill>
                <a:cs typeface="B Nazanin" panose="00000400000000000000" pitchFamily="2" charset="-78"/>
              </a:rPr>
              <a:t>Time bound</a:t>
            </a:r>
            <a:r>
              <a:rPr lang="fa-IR" altLang="en-US" sz="1400" dirty="0" smtClean="0">
                <a:solidFill>
                  <a:schemeClr val="tx1"/>
                </a:solidFill>
                <a:cs typeface="B Nazanin" panose="00000400000000000000" pitchFamily="2" charset="-78"/>
              </a:rPr>
              <a:t>                                                                                              </a:t>
            </a:r>
            <a:r>
              <a:rPr lang="en-US" altLang="en-US" sz="1400" dirty="0" smtClean="0">
                <a:solidFill>
                  <a:schemeClr val="tx1"/>
                </a:solidFill>
                <a:cs typeface="B Nazanin" panose="00000400000000000000" pitchFamily="2" charset="-78"/>
              </a:rPr>
              <a:t>   </a:t>
            </a:r>
            <a:r>
              <a:rPr lang="ar-SA" altLang="en-US" sz="1400" dirty="0" smtClean="0">
                <a:solidFill>
                  <a:schemeClr val="tx1"/>
                </a:solidFill>
                <a:cs typeface="B Nazanin" panose="00000400000000000000" pitchFamily="2" charset="-78"/>
              </a:rPr>
              <a:t> </a:t>
            </a:r>
            <a:r>
              <a:rPr lang="fa-IR" altLang="en-US" sz="1400" dirty="0" smtClean="0">
                <a:solidFill>
                  <a:schemeClr val="tx1"/>
                </a:solidFill>
                <a:cs typeface="B Nazanin" panose="00000400000000000000" pitchFamily="2" charset="-78"/>
              </a:rPr>
              <a:t>    </a:t>
            </a:r>
            <a:r>
              <a:rPr lang="ar-SA" altLang="en-US" sz="1400" dirty="0">
                <a:solidFill>
                  <a:schemeClr val="tx1"/>
                </a:solidFill>
                <a:cs typeface="B Nazanin" panose="00000400000000000000" pitchFamily="2" charset="-78"/>
              </a:rPr>
              <a:t>هدف داراي محدوده زماني </a:t>
            </a:r>
            <a:r>
              <a:rPr lang="fa-IR" altLang="en-US" sz="1400" dirty="0">
                <a:solidFill>
                  <a:schemeClr val="tx1"/>
                </a:solidFill>
                <a:cs typeface="B Nazanin" panose="00000400000000000000" pitchFamily="2" charset="-78"/>
              </a:rPr>
              <a:t>خاص</a:t>
            </a:r>
            <a:r>
              <a:rPr lang="ar-SA" altLang="en-US" sz="1400" dirty="0">
                <a:solidFill>
                  <a:schemeClr val="tx1"/>
                </a:solidFill>
                <a:cs typeface="B Nazanin" panose="00000400000000000000" pitchFamily="2" charset="-78"/>
              </a:rPr>
              <a:t> باشد </a:t>
            </a:r>
            <a:endParaRPr lang="fa-IR" altLang="en-US" sz="1400" dirty="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en-US" altLang="en-US" sz="1400" dirty="0" smtClean="0">
                <a:solidFill>
                  <a:schemeClr val="tx1"/>
                </a:solidFill>
                <a:cs typeface="B Nazanin" panose="00000400000000000000" pitchFamily="2" charset="-78"/>
              </a:rPr>
              <a:t>Place                                                                                              </a:t>
            </a:r>
            <a:r>
              <a:rPr lang="ar-SA" altLang="en-US" sz="1400" dirty="0" smtClean="0">
                <a:solidFill>
                  <a:schemeClr val="tx1"/>
                </a:solidFill>
                <a:cs typeface="B Nazanin" panose="00000400000000000000" pitchFamily="2" charset="-78"/>
              </a:rPr>
              <a:t>هدف </a:t>
            </a:r>
            <a:r>
              <a:rPr lang="ar-SA" altLang="en-US" sz="1400" dirty="0">
                <a:solidFill>
                  <a:schemeClr val="tx1"/>
                </a:solidFill>
                <a:cs typeface="B Nazanin" panose="00000400000000000000" pitchFamily="2" charset="-78"/>
              </a:rPr>
              <a:t>داراي مكان مشخص باشد </a:t>
            </a:r>
            <a:endParaRPr lang="en-US" altLang="en-US" sz="1400" dirty="0" smtClean="0">
              <a:solidFill>
                <a:schemeClr val="tx1"/>
              </a:solidFill>
              <a:cs typeface="B Nazanin" panose="00000400000000000000" pitchFamily="2" charset="-78"/>
            </a:endParaRPr>
          </a:p>
          <a:p>
            <a:pPr marL="0" indent="0">
              <a:buNone/>
            </a:pPr>
            <a:endParaRPr lang="ar-SA" altLang="en-US" sz="1400" dirty="0">
              <a:solidFill>
                <a:schemeClr val="tx1"/>
              </a:solidFill>
              <a:cs typeface="B Nazanin" panose="00000400000000000000" pitchFamily="2" charset="-78"/>
            </a:endParaRPr>
          </a:p>
          <a:p>
            <a:pPr marL="0" indent="0">
              <a:buNone/>
            </a:pPr>
            <a:r>
              <a:rPr lang="ar-SA" altLang="en-US" sz="1400" dirty="0">
                <a:solidFill>
                  <a:schemeClr val="tx1"/>
                </a:solidFill>
                <a:cs typeface="B Nazanin" panose="00000400000000000000" pitchFamily="2" charset="-78"/>
              </a:rPr>
              <a:t>                                              </a:t>
            </a:r>
            <a:r>
              <a:rPr lang="en-US" altLang="en-US" sz="1400" dirty="0">
                <a:solidFill>
                  <a:schemeClr val="tx1"/>
                </a:solidFill>
                <a:cs typeface="B Nazanin" panose="00000400000000000000" pitchFamily="2" charset="-78"/>
              </a:rPr>
              <a:t> </a:t>
            </a:r>
            <a:endParaRPr lang="ar-SA" altLang="en-US" sz="1400" dirty="0">
              <a:solidFill>
                <a:schemeClr val="tx1"/>
              </a:solidFill>
              <a:cs typeface="B Nazanin" panose="00000400000000000000" pitchFamily="2" charset="-78"/>
            </a:endParaRPr>
          </a:p>
          <a:p>
            <a:pPr marL="0" indent="0">
              <a:buNone/>
            </a:pPr>
            <a:r>
              <a:rPr lang="en-US" altLang="en-US" sz="1400" dirty="0">
                <a:solidFill>
                  <a:schemeClr val="tx1"/>
                </a:solidFill>
                <a:cs typeface="B Nazanin" panose="00000400000000000000" pitchFamily="2" charset="-78"/>
              </a:rPr>
              <a:t>                                                         </a:t>
            </a:r>
            <a:r>
              <a:rPr lang="en-US" altLang="en-US" dirty="0">
                <a:solidFill>
                  <a:schemeClr val="bg1"/>
                </a:solidFill>
                <a:latin typeface="+mj-lt"/>
                <a:cs typeface="B Nazanin" panose="00000400000000000000" pitchFamily="2" charset="-78"/>
              </a:rPr>
              <a:t>SMART–P</a:t>
            </a:r>
            <a:r>
              <a:rPr lang="en-US" altLang="en-US" sz="1400" b="0" dirty="0">
                <a:solidFill>
                  <a:schemeClr val="tx1"/>
                </a:solidFill>
                <a:cs typeface="B Nazanin" panose="00000400000000000000" pitchFamily="2" charset="-78"/>
              </a:rPr>
              <a:t>                                                           </a:t>
            </a:r>
            <a:endParaRPr lang="ar-SA" altLang="en-US" sz="1400" b="0" dirty="0">
              <a:solidFill>
                <a:schemeClr val="tx1"/>
              </a:solidFill>
              <a:cs typeface="B Nazanin" panose="00000400000000000000" pitchFamily="2" charset="-78"/>
            </a:endParaRPr>
          </a:p>
          <a:p>
            <a:pPr marL="0" indent="0">
              <a:buNone/>
            </a:pPr>
            <a:endParaRPr lang="en-US" altLang="en-US" sz="1400" b="0" dirty="0">
              <a:solidFill>
                <a:schemeClr val="tx1"/>
              </a:solidFill>
              <a:cs typeface="B Nazanin" panose="00000400000000000000" pitchFamily="2" charset="-78"/>
            </a:endParaRPr>
          </a:p>
          <a:p>
            <a:pPr marL="0" indent="0">
              <a:buNone/>
            </a:pPr>
            <a:endParaRPr lang="en-US" altLang="en-US" sz="1400" b="0" dirty="0">
              <a:solidFill>
                <a:schemeClr val="tx1"/>
              </a:solidFill>
              <a:cs typeface="B Nazanin" panose="00000400000000000000" pitchFamily="2" charset="-78"/>
            </a:endParaRPr>
          </a:p>
          <a:p>
            <a:pPr marL="0" indent="0">
              <a:buNone/>
            </a:pPr>
            <a:endParaRPr lang="en-US" altLang="en-US" sz="1400" b="0" dirty="0">
              <a:solidFill>
                <a:schemeClr val="tx1"/>
              </a:solidFill>
              <a:cs typeface="B Nazanin" panose="00000400000000000000" pitchFamily="2" charset="-78"/>
            </a:endParaRPr>
          </a:p>
          <a:p>
            <a:pPr marL="0" indent="0">
              <a:buNone/>
            </a:pPr>
            <a:endParaRPr lang="ar-SA" altLang="en-US" sz="1400" b="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186803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dirty="0">
                <a:cs typeface="B Nazanin" panose="00000400000000000000" pitchFamily="2" charset="-78"/>
              </a:rPr>
              <a:t>اهدا</a:t>
            </a:r>
            <a:r>
              <a:rPr lang="fa-IR" altLang="en-US" dirty="0">
                <a:cs typeface="B Nazanin" panose="00000400000000000000" pitchFamily="2" charset="-78"/>
              </a:rPr>
              <a:t>ف: (</a:t>
            </a:r>
            <a:r>
              <a:rPr lang="fa-IR" altLang="en-US" dirty="0">
                <a:solidFill>
                  <a:schemeClr val="tx1"/>
                </a:solidFill>
                <a:cs typeface="B Nazanin" panose="00000400000000000000" pitchFamily="2" charset="-78"/>
              </a:rPr>
              <a:t>به کجا می خواهیم برسیم </a:t>
            </a:r>
            <a:r>
              <a:rPr lang="fa-IR" altLang="en-US"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marL="452628" algn="r" rtl="1" fontAlgn="auto">
              <a:spcAft>
                <a:spcPts val="0"/>
              </a:spcAft>
              <a:buFont typeface="Arial" panose="020B0604020202020204" pitchFamily="34" charset="0"/>
              <a:buChar char="•"/>
              <a:defRPr/>
            </a:pPr>
            <a:r>
              <a:rPr lang="fa-IR" dirty="0">
                <a:solidFill>
                  <a:schemeClr val="tx2"/>
                </a:solidFill>
                <a:cs typeface="B Nazanin" panose="00000400000000000000" pitchFamily="2" charset="-78"/>
              </a:rPr>
              <a:t>نداشتن آموزش و مهارت کافی  پرسنل در خصوص برنامه دیابت</a:t>
            </a:r>
          </a:p>
          <a:p>
            <a:pPr marL="365760" indent="-256032" algn="r" rtl="1" fontAlgn="auto">
              <a:spcAft>
                <a:spcPts val="0"/>
              </a:spcAft>
              <a:buFont typeface="Wingdings 3"/>
              <a:buChar char=""/>
              <a:defRPr/>
            </a:pPr>
            <a:r>
              <a:rPr lang="fa-IR" dirty="0">
                <a:solidFill>
                  <a:srgbClr val="FF0000"/>
                </a:solidFill>
                <a:cs typeface="B Nazanin" panose="00000400000000000000" pitchFamily="2" charset="-78"/>
              </a:rPr>
              <a:t>هدف اختصاصی 1:</a:t>
            </a:r>
            <a:r>
              <a:rPr lang="fa-IR" dirty="0">
                <a:solidFill>
                  <a:srgbClr val="FFFF00"/>
                </a:solidFill>
                <a:cs typeface="B Nazanin" panose="00000400000000000000" pitchFamily="2" charset="-78"/>
              </a:rPr>
              <a:t> </a:t>
            </a:r>
            <a:r>
              <a:rPr lang="fa-IR" dirty="0">
                <a:solidFill>
                  <a:srgbClr val="0070C0"/>
                </a:solidFill>
                <a:cs typeface="B Nazanin" panose="00000400000000000000" pitchFamily="2" charset="-78"/>
              </a:rPr>
              <a:t>آموزش 90 درصد پرسنل مرتبط با برنامه پیشگیری و کنترل دیابت در خصوص کنترل و پیشگیری از دیابت در سال </a:t>
            </a:r>
            <a:r>
              <a:rPr lang="fa-IR" dirty="0" smtClean="0">
                <a:solidFill>
                  <a:srgbClr val="0070C0"/>
                </a:solidFill>
                <a:cs typeface="B Nazanin" panose="00000400000000000000" pitchFamily="2" charset="-78"/>
              </a:rPr>
              <a:t>1396</a:t>
            </a:r>
            <a:endParaRPr lang="en-US" dirty="0" smtClean="0">
              <a:solidFill>
                <a:srgbClr val="0070C0"/>
              </a:solidFill>
              <a:cs typeface="B Nazanin" panose="00000400000000000000" pitchFamily="2" charset="-78"/>
            </a:endParaRPr>
          </a:p>
          <a:p>
            <a:pPr marL="365760" indent="-256032" algn="r" rtl="1" fontAlgn="auto">
              <a:spcAft>
                <a:spcPts val="0"/>
              </a:spcAft>
              <a:buFont typeface="Wingdings 3"/>
              <a:buChar char=""/>
              <a:defRPr/>
            </a:pPr>
            <a:endParaRPr lang="fa-IR" dirty="0">
              <a:solidFill>
                <a:srgbClr val="0070C0"/>
              </a:solidFill>
              <a:cs typeface="B Nazanin" panose="00000400000000000000" pitchFamily="2" charset="-78"/>
            </a:endParaRPr>
          </a:p>
          <a:p>
            <a:pPr marL="452628" algn="r" rtl="1" fontAlgn="auto">
              <a:spcAft>
                <a:spcPts val="0"/>
              </a:spcAft>
              <a:buFont typeface="Arial" panose="020B0604020202020204" pitchFamily="34" charset="0"/>
              <a:buChar char="•"/>
              <a:defRPr/>
            </a:pPr>
            <a:r>
              <a:rPr lang="fa-IR" dirty="0">
                <a:solidFill>
                  <a:schemeClr val="tx2"/>
                </a:solidFill>
                <a:cs typeface="B Nazanin" panose="00000400000000000000" pitchFamily="2" charset="-78"/>
              </a:rPr>
              <a:t>به جمعیت عمومی بالای 20 سال در خصوص عوامل خطر و پیشگیری از دیابت آموزش کافی داده نمی شود </a:t>
            </a:r>
          </a:p>
          <a:p>
            <a:pPr marL="365760" indent="-256032" algn="r" rtl="1" fontAlgn="auto">
              <a:spcAft>
                <a:spcPts val="0"/>
              </a:spcAft>
              <a:buFont typeface="Wingdings 3"/>
              <a:buChar char=""/>
              <a:defRPr/>
            </a:pPr>
            <a:r>
              <a:rPr lang="fa-IR" sz="2000" dirty="0">
                <a:solidFill>
                  <a:srgbClr val="FF0000"/>
                </a:solidFill>
                <a:cs typeface="B Nazanin" panose="00000400000000000000" pitchFamily="2" charset="-78"/>
              </a:rPr>
              <a:t>هدف اختصاصی 2: </a:t>
            </a:r>
            <a:r>
              <a:rPr lang="fa-IR" dirty="0">
                <a:solidFill>
                  <a:srgbClr val="0070C0"/>
                </a:solidFill>
                <a:cs typeface="B Nazanin" panose="00000400000000000000" pitchFamily="2" charset="-78"/>
              </a:rPr>
              <a:t>آموزش 20 درصد جمعیت بالای 20سال منطقه تحت پوشش در خصوص پیشگیری از دیابت در سال 1396</a:t>
            </a:r>
          </a:p>
          <a:p>
            <a:endParaRPr lang="en-US" dirty="0">
              <a:cs typeface="B Nazanin" panose="00000400000000000000" pitchFamily="2" charset="-78"/>
            </a:endParaRPr>
          </a:p>
        </p:txBody>
      </p:sp>
    </p:spTree>
    <p:extLst>
      <p:ext uri="{BB962C8B-B14F-4D97-AF65-F5344CB8AC3E}">
        <p14:creationId xmlns:p14="http://schemas.microsoft.com/office/powerpoint/2010/main" val="20809963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dirty="0">
                <a:cs typeface="B Nazanin" panose="00000400000000000000" pitchFamily="2" charset="-78"/>
              </a:rPr>
              <a:t>اهدا</a:t>
            </a:r>
            <a:r>
              <a:rPr lang="fa-IR" altLang="en-US" dirty="0">
                <a:cs typeface="B Nazanin" panose="00000400000000000000" pitchFamily="2" charset="-78"/>
              </a:rPr>
              <a:t>ف: (</a:t>
            </a:r>
            <a:r>
              <a:rPr lang="fa-IR" altLang="en-US" dirty="0">
                <a:solidFill>
                  <a:schemeClr val="tx1"/>
                </a:solidFill>
                <a:cs typeface="B Nazanin" panose="00000400000000000000" pitchFamily="2" charset="-78"/>
              </a:rPr>
              <a:t>به کجا می خواهیم برسیم </a:t>
            </a:r>
            <a:r>
              <a:rPr lang="fa-IR" altLang="en-US"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marL="452628" algn="r" rtl="1" fontAlgn="auto">
              <a:spcAft>
                <a:spcPts val="0"/>
              </a:spcAft>
              <a:defRPr/>
            </a:pPr>
            <a:r>
              <a:rPr lang="fa-IR" dirty="0" smtClean="0">
                <a:solidFill>
                  <a:schemeClr val="tx2"/>
                </a:solidFill>
                <a:cs typeface="B Nazanin" panose="00000400000000000000" pitchFamily="2" charset="-78"/>
              </a:rPr>
              <a:t>میزان غربالگری عوامل خطر بیماری دیابت در جمعیت هدف کم می باشد</a:t>
            </a:r>
          </a:p>
          <a:p>
            <a:pPr marL="365760" indent="-182880" algn="r" rtl="1" fontAlgn="auto">
              <a:spcAft>
                <a:spcPts val="0"/>
              </a:spcAft>
              <a:buFont typeface="Wingdings" charset="2"/>
              <a:buChar char="§"/>
              <a:defRPr/>
            </a:pPr>
            <a:r>
              <a:rPr lang="fa-IR" sz="2000" dirty="0" smtClean="0">
                <a:solidFill>
                  <a:srgbClr val="FF0000"/>
                </a:solidFill>
                <a:cs typeface="B Nazanin" panose="00000400000000000000" pitchFamily="2" charset="-78"/>
              </a:rPr>
              <a:t>هدف </a:t>
            </a:r>
            <a:r>
              <a:rPr lang="fa-IR" sz="2000" dirty="0">
                <a:solidFill>
                  <a:srgbClr val="FF0000"/>
                </a:solidFill>
                <a:cs typeface="B Nazanin" panose="00000400000000000000" pitchFamily="2" charset="-78"/>
              </a:rPr>
              <a:t>اختصاصی 3: </a:t>
            </a:r>
            <a:r>
              <a:rPr lang="fa-IR" dirty="0">
                <a:solidFill>
                  <a:srgbClr val="0070C0"/>
                </a:solidFill>
                <a:cs typeface="B Nazanin" panose="00000400000000000000" pitchFamily="2" charset="-78"/>
              </a:rPr>
              <a:t>غربالگری عوامل خطر بیماری دیابت در 90 درصد جمعیت هدف در منطقه تحت پوشش در سال </a:t>
            </a:r>
            <a:r>
              <a:rPr lang="fa-IR" dirty="0" smtClean="0">
                <a:solidFill>
                  <a:srgbClr val="0070C0"/>
                </a:solidFill>
                <a:cs typeface="B Nazanin" panose="00000400000000000000" pitchFamily="2" charset="-78"/>
              </a:rPr>
              <a:t>1396</a:t>
            </a:r>
            <a:endParaRPr lang="en-US" dirty="0" smtClean="0">
              <a:solidFill>
                <a:srgbClr val="0070C0"/>
              </a:solidFill>
              <a:cs typeface="B Nazanin" panose="00000400000000000000" pitchFamily="2" charset="-78"/>
            </a:endParaRPr>
          </a:p>
          <a:p>
            <a:pPr marL="365760" indent="-182880" algn="r" rtl="1" fontAlgn="auto">
              <a:spcAft>
                <a:spcPts val="0"/>
              </a:spcAft>
              <a:buFont typeface="Wingdings" charset="2"/>
              <a:buChar char="§"/>
              <a:defRPr/>
            </a:pPr>
            <a:endParaRPr lang="fa-IR" dirty="0">
              <a:solidFill>
                <a:srgbClr val="0070C0"/>
              </a:solidFill>
              <a:cs typeface="B Nazanin" panose="00000400000000000000" pitchFamily="2" charset="-78"/>
            </a:endParaRPr>
          </a:p>
          <a:p>
            <a:pPr marL="452628" algn="r" rtl="1" fontAlgn="auto">
              <a:spcAft>
                <a:spcPts val="0"/>
              </a:spcAft>
              <a:defRPr/>
            </a:pPr>
            <a:r>
              <a:rPr lang="fa-IR" dirty="0">
                <a:solidFill>
                  <a:schemeClr val="tx2"/>
                </a:solidFill>
                <a:cs typeface="B Nazanin" panose="00000400000000000000" pitchFamily="2" charset="-78"/>
              </a:rPr>
              <a:t>به افراد در معرض خطر آموزش لازم را جهت حذف یا کاهش عوامل خطر داده نمی شود</a:t>
            </a:r>
          </a:p>
          <a:p>
            <a:pPr marL="365760" indent="-182880" algn="r" rtl="1" fontAlgn="auto">
              <a:spcAft>
                <a:spcPts val="0"/>
              </a:spcAft>
              <a:buFont typeface="Wingdings" charset="2"/>
              <a:buChar char="§"/>
              <a:defRPr/>
            </a:pPr>
            <a:r>
              <a:rPr lang="fa-IR" sz="2000" dirty="0">
                <a:solidFill>
                  <a:srgbClr val="FF0000"/>
                </a:solidFill>
                <a:cs typeface="B Nazanin" panose="00000400000000000000" pitchFamily="2" charset="-78"/>
              </a:rPr>
              <a:t>هدف اختصاصی 4: </a:t>
            </a:r>
            <a:r>
              <a:rPr lang="fa-IR" sz="2000" dirty="0">
                <a:solidFill>
                  <a:srgbClr val="0070C0"/>
                </a:solidFill>
                <a:cs typeface="B Nazanin" panose="00000400000000000000" pitchFamily="2" charset="-78"/>
              </a:rPr>
              <a:t>آموزش</a:t>
            </a:r>
            <a:r>
              <a:rPr lang="fa-IR" sz="2000" dirty="0">
                <a:solidFill>
                  <a:srgbClr val="FF0000"/>
                </a:solidFill>
                <a:cs typeface="B Nazanin" panose="00000400000000000000" pitchFamily="2" charset="-78"/>
              </a:rPr>
              <a:t> </a:t>
            </a:r>
            <a:r>
              <a:rPr lang="fa-IR" sz="2000" dirty="0">
                <a:solidFill>
                  <a:srgbClr val="0070C0"/>
                </a:solidFill>
                <a:cs typeface="B Nazanin" panose="00000400000000000000" pitchFamily="2" charset="-78"/>
              </a:rPr>
              <a:t>90 درصد افراد در معرض خطر در منطقه تحت پوشش در خصوص حذف ویا کاهش عوامل خطر سال 1396</a:t>
            </a:r>
          </a:p>
          <a:p>
            <a:endParaRPr lang="en-US" dirty="0">
              <a:cs typeface="B Nazanin" panose="00000400000000000000" pitchFamily="2" charset="-78"/>
            </a:endParaRPr>
          </a:p>
        </p:txBody>
      </p:sp>
    </p:spTree>
    <p:extLst>
      <p:ext uri="{BB962C8B-B14F-4D97-AF65-F5344CB8AC3E}">
        <p14:creationId xmlns:p14="http://schemas.microsoft.com/office/powerpoint/2010/main" val="29406854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dirty="0">
                <a:cs typeface="B Nazanin" panose="00000400000000000000" pitchFamily="2" charset="-78"/>
              </a:rPr>
              <a:t>اهدا</a:t>
            </a:r>
            <a:r>
              <a:rPr lang="fa-IR" altLang="en-US" dirty="0">
                <a:cs typeface="B Nazanin" panose="00000400000000000000" pitchFamily="2" charset="-78"/>
              </a:rPr>
              <a:t>ف: (</a:t>
            </a:r>
            <a:r>
              <a:rPr lang="fa-IR" altLang="en-US" dirty="0">
                <a:solidFill>
                  <a:schemeClr val="tx1"/>
                </a:solidFill>
                <a:cs typeface="B Nazanin" panose="00000400000000000000" pitchFamily="2" charset="-78"/>
              </a:rPr>
              <a:t>به کجا می خواهیم برسیم </a:t>
            </a:r>
            <a:r>
              <a:rPr lang="fa-IR" altLang="en-US" dirty="0">
                <a:cs typeface="B Nazanin" panose="00000400000000000000" pitchFamily="2" charset="-78"/>
              </a:rPr>
              <a:t>)</a:t>
            </a:r>
            <a:endParaRPr lang="en-US" dirty="0"/>
          </a:p>
        </p:txBody>
      </p:sp>
      <p:sp>
        <p:nvSpPr>
          <p:cNvPr id="3" name="Content Placeholder 2"/>
          <p:cNvSpPr>
            <a:spLocks noGrp="1"/>
          </p:cNvSpPr>
          <p:nvPr>
            <p:ph idx="1"/>
          </p:nvPr>
        </p:nvSpPr>
        <p:spPr>
          <a:xfrm>
            <a:off x="838200" y="1844824"/>
            <a:ext cx="7391400" cy="4174976"/>
          </a:xfrm>
        </p:spPr>
        <p:txBody>
          <a:bodyPr/>
          <a:lstStyle/>
          <a:p>
            <a:pPr marL="388620" algn="r" rtl="1" fontAlgn="auto">
              <a:spcAft>
                <a:spcPts val="0"/>
              </a:spcAft>
              <a:defRPr/>
            </a:pPr>
            <a:r>
              <a:rPr lang="fa-IR" sz="2000" dirty="0">
                <a:solidFill>
                  <a:schemeClr val="tx2"/>
                </a:solidFill>
                <a:cs typeface="B Nazanin" panose="00000400000000000000" pitchFamily="2" charset="-78"/>
              </a:rPr>
              <a:t>درصد مراقبت سه ماه یکبار توسط پزشک  کافی نمی باشد</a:t>
            </a:r>
          </a:p>
          <a:p>
            <a:pPr marL="45720" indent="0" algn="r" rtl="1" fontAlgn="auto">
              <a:spcAft>
                <a:spcPts val="0"/>
              </a:spcAft>
              <a:buNone/>
              <a:defRPr/>
            </a:pPr>
            <a:r>
              <a:rPr lang="fa-IR" sz="2000" dirty="0">
                <a:solidFill>
                  <a:srgbClr val="FF0000"/>
                </a:solidFill>
                <a:cs typeface="B Nazanin" panose="00000400000000000000" pitchFamily="2" charset="-78"/>
              </a:rPr>
              <a:t>هدف اختصاصی 4: </a:t>
            </a:r>
            <a:r>
              <a:rPr lang="fa-IR" sz="2000" dirty="0">
                <a:solidFill>
                  <a:srgbClr val="0070C0"/>
                </a:solidFill>
                <a:cs typeface="B Nazanin" panose="00000400000000000000" pitchFamily="2" charset="-78"/>
              </a:rPr>
              <a:t>مراقبت سه ماه  یکبار 90درصد ییماران تحت درمان در منطقه تحت پوشش در سال </a:t>
            </a:r>
            <a:r>
              <a:rPr lang="fa-IR" sz="2000" dirty="0" smtClean="0">
                <a:solidFill>
                  <a:srgbClr val="0070C0"/>
                </a:solidFill>
                <a:cs typeface="B Nazanin" panose="00000400000000000000" pitchFamily="2" charset="-78"/>
              </a:rPr>
              <a:t>1396</a:t>
            </a:r>
            <a:endParaRPr lang="en-US" sz="2000" dirty="0" smtClean="0">
              <a:solidFill>
                <a:srgbClr val="0070C0"/>
              </a:solidFill>
              <a:cs typeface="B Nazanin" panose="00000400000000000000" pitchFamily="2" charset="-78"/>
            </a:endParaRPr>
          </a:p>
          <a:p>
            <a:pPr marL="45720" indent="0" algn="r" rtl="1" fontAlgn="auto">
              <a:spcAft>
                <a:spcPts val="0"/>
              </a:spcAft>
              <a:buNone/>
              <a:defRPr/>
            </a:pPr>
            <a:endParaRPr lang="fa-IR" sz="2000" dirty="0">
              <a:solidFill>
                <a:srgbClr val="0070C0"/>
              </a:solidFill>
              <a:cs typeface="B Nazanin" panose="00000400000000000000" pitchFamily="2" charset="-78"/>
            </a:endParaRPr>
          </a:p>
          <a:p>
            <a:pPr marL="388620" algn="r" rtl="1" fontAlgn="auto">
              <a:spcAft>
                <a:spcPts val="0"/>
              </a:spcAft>
              <a:defRPr/>
            </a:pPr>
            <a:r>
              <a:rPr lang="fa-IR" sz="2000" dirty="0">
                <a:solidFill>
                  <a:schemeClr val="tx2"/>
                </a:solidFill>
                <a:cs typeface="B Nazanin" panose="00000400000000000000" pitchFamily="2" charset="-78"/>
              </a:rPr>
              <a:t>کیفیت مراقبت های انجام شده توسط پزشک و بهورز  مناسب نمی باشد</a:t>
            </a:r>
          </a:p>
          <a:p>
            <a:pPr marL="45720" indent="0" algn="r" rtl="1" fontAlgn="auto">
              <a:spcAft>
                <a:spcPts val="0"/>
              </a:spcAft>
              <a:buNone/>
              <a:defRPr/>
            </a:pPr>
            <a:r>
              <a:rPr lang="fa-IR" sz="2000" dirty="0">
                <a:solidFill>
                  <a:srgbClr val="FF0000"/>
                </a:solidFill>
                <a:cs typeface="B Nazanin" panose="00000400000000000000" pitchFamily="2" charset="-78"/>
              </a:rPr>
              <a:t>هدف اختصاصی 5: </a:t>
            </a:r>
            <a:r>
              <a:rPr lang="fa-IR" sz="2000" dirty="0">
                <a:solidFill>
                  <a:srgbClr val="0070C0"/>
                </a:solidFill>
                <a:cs typeface="B Nazanin" panose="00000400000000000000" pitchFamily="2" charset="-78"/>
              </a:rPr>
              <a:t>انجام 90درصد مراقبت سه ماهه توسط پزشک براساس دستورالعمل کشوری دیابت در سال 1396 </a:t>
            </a:r>
            <a:endParaRPr lang="en-US" sz="2000" dirty="0" smtClean="0">
              <a:solidFill>
                <a:srgbClr val="0070C0"/>
              </a:solidFill>
              <a:cs typeface="B Nazanin" panose="00000400000000000000" pitchFamily="2" charset="-78"/>
            </a:endParaRPr>
          </a:p>
          <a:p>
            <a:pPr marL="45720" indent="0" algn="r" rtl="1" fontAlgn="auto">
              <a:spcAft>
                <a:spcPts val="0"/>
              </a:spcAft>
              <a:buNone/>
              <a:defRPr/>
            </a:pPr>
            <a:endParaRPr lang="fa-IR" sz="2000" dirty="0">
              <a:solidFill>
                <a:srgbClr val="0070C0"/>
              </a:solidFill>
              <a:cs typeface="B Nazanin" panose="00000400000000000000" pitchFamily="2" charset="-78"/>
            </a:endParaRPr>
          </a:p>
          <a:p>
            <a:pPr marL="388620" algn="r" rtl="1" fontAlgn="auto">
              <a:spcAft>
                <a:spcPts val="0"/>
              </a:spcAft>
              <a:defRPr/>
            </a:pPr>
            <a:r>
              <a:rPr lang="fa-IR" sz="2000" dirty="0">
                <a:solidFill>
                  <a:schemeClr val="tx2"/>
                </a:solidFill>
                <a:cs typeface="B Nazanin" panose="00000400000000000000" pitchFamily="2" charset="-78"/>
              </a:rPr>
              <a:t>درصد کمی از بیماران فشار خون آنها کنترل شده می باشد</a:t>
            </a:r>
          </a:p>
          <a:p>
            <a:pPr marL="45720" indent="0" algn="r" rtl="1" fontAlgn="auto">
              <a:spcAft>
                <a:spcPts val="0"/>
              </a:spcAft>
              <a:buNone/>
              <a:defRPr/>
            </a:pPr>
            <a:r>
              <a:rPr lang="fa-IR" sz="2000" dirty="0">
                <a:solidFill>
                  <a:srgbClr val="FF0000"/>
                </a:solidFill>
                <a:cs typeface="B Nazanin" panose="00000400000000000000" pitchFamily="2" charset="-78"/>
              </a:rPr>
              <a:t>هدف اختصاصی 6: </a:t>
            </a:r>
            <a:r>
              <a:rPr lang="fa-IR" sz="2000" dirty="0">
                <a:solidFill>
                  <a:srgbClr val="0070C0"/>
                </a:solidFill>
                <a:cs typeface="B Nazanin" panose="00000400000000000000" pitchFamily="2" charset="-78"/>
              </a:rPr>
              <a:t>در 80 درصد دفعات مراقبت بیماران فشار خون سیستولیک کمتر از 140 و دیاستولیک کمتر از 90 </a:t>
            </a:r>
            <a:r>
              <a:rPr lang="fa-IR" sz="2000" dirty="0" smtClean="0">
                <a:solidFill>
                  <a:srgbClr val="0070C0"/>
                </a:solidFill>
                <a:cs typeface="B Nazanin" panose="00000400000000000000" pitchFamily="2" charset="-78"/>
              </a:rPr>
              <a:t>باشد</a:t>
            </a:r>
            <a:endParaRPr lang="fa-IR" sz="2000" dirty="0">
              <a:solidFill>
                <a:srgbClr val="FFFF00"/>
              </a:solidFill>
              <a:cs typeface="B Nazanin" panose="00000400000000000000" pitchFamily="2" charset="-78"/>
            </a:endParaRPr>
          </a:p>
        </p:txBody>
      </p:sp>
    </p:spTree>
    <p:extLst>
      <p:ext uri="{BB962C8B-B14F-4D97-AF65-F5344CB8AC3E}">
        <p14:creationId xmlns:p14="http://schemas.microsoft.com/office/powerpoint/2010/main" val="23619805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dirty="0">
                <a:cs typeface="B Nazanin" panose="00000400000000000000" pitchFamily="2" charset="-78"/>
              </a:rPr>
              <a:t>اهدا</a:t>
            </a:r>
            <a:r>
              <a:rPr lang="fa-IR" altLang="en-US" dirty="0">
                <a:cs typeface="B Nazanin" panose="00000400000000000000" pitchFamily="2" charset="-78"/>
              </a:rPr>
              <a:t>ف: (</a:t>
            </a:r>
            <a:r>
              <a:rPr lang="fa-IR" altLang="en-US" dirty="0">
                <a:solidFill>
                  <a:schemeClr val="tx1"/>
                </a:solidFill>
                <a:cs typeface="B Nazanin" panose="00000400000000000000" pitchFamily="2" charset="-78"/>
              </a:rPr>
              <a:t>به کجا می خواهیم برسیم </a:t>
            </a:r>
            <a:r>
              <a:rPr lang="fa-IR" altLang="en-US" dirty="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marL="452628" algn="r" rtl="1" fontAlgn="auto">
              <a:spcAft>
                <a:spcPts val="0"/>
              </a:spcAft>
              <a:defRPr/>
            </a:pPr>
            <a:r>
              <a:rPr lang="fa-IR" sz="2000" b="0" dirty="0">
                <a:solidFill>
                  <a:schemeClr val="tx2"/>
                </a:solidFill>
                <a:cs typeface="B Nazanin" panose="00000400000000000000" pitchFamily="2" charset="-78"/>
              </a:rPr>
              <a:t>نظارت های کافی بر برنامه دیابت  صورت نمی گیرد</a:t>
            </a:r>
          </a:p>
          <a:p>
            <a:pPr marL="365760" indent="-256032" algn="r" rtl="1" fontAlgn="auto">
              <a:spcAft>
                <a:spcPts val="0"/>
              </a:spcAft>
              <a:buFont typeface="Wingdings 3"/>
              <a:buChar char=""/>
              <a:defRPr/>
            </a:pPr>
            <a:r>
              <a:rPr lang="fa-IR" sz="2000" b="0" dirty="0">
                <a:solidFill>
                  <a:srgbClr val="FF0000"/>
                </a:solidFill>
                <a:cs typeface="B Nazanin" panose="00000400000000000000" pitchFamily="2" charset="-78"/>
              </a:rPr>
              <a:t>هدف اختصاصی 7: </a:t>
            </a:r>
            <a:r>
              <a:rPr lang="fa-IR" sz="2000" b="0" dirty="0">
                <a:solidFill>
                  <a:srgbClr val="0070C0"/>
                </a:solidFill>
                <a:cs typeface="B Nazanin" panose="00000400000000000000" pitchFamily="2" charset="-78"/>
              </a:rPr>
              <a:t>نظارت هر سه ماه یکبار 90درصد مراکز بهداشتی درمانی شهرستان ....در سال </a:t>
            </a:r>
            <a:r>
              <a:rPr lang="fa-IR" sz="2000" b="0" dirty="0" smtClean="0">
                <a:solidFill>
                  <a:srgbClr val="0070C0"/>
                </a:solidFill>
                <a:cs typeface="B Nazanin" panose="00000400000000000000" pitchFamily="2" charset="-78"/>
              </a:rPr>
              <a:t>1396</a:t>
            </a:r>
            <a:endParaRPr lang="en-US" sz="2000" b="0" dirty="0" smtClean="0">
              <a:solidFill>
                <a:srgbClr val="0070C0"/>
              </a:solidFill>
              <a:cs typeface="B Nazanin" panose="00000400000000000000" pitchFamily="2" charset="-78"/>
            </a:endParaRPr>
          </a:p>
          <a:p>
            <a:pPr marL="365760" indent="-256032" algn="r" rtl="1" fontAlgn="auto">
              <a:spcAft>
                <a:spcPts val="0"/>
              </a:spcAft>
              <a:buFont typeface="Wingdings 3"/>
              <a:buChar char=""/>
              <a:defRPr/>
            </a:pPr>
            <a:endParaRPr lang="en-US" sz="2000" b="0" dirty="0">
              <a:solidFill>
                <a:srgbClr val="0070C0"/>
              </a:solidFill>
              <a:cs typeface="B Nazanin" panose="00000400000000000000" pitchFamily="2" charset="-78"/>
            </a:endParaRPr>
          </a:p>
          <a:p>
            <a:pPr algn="r" rtl="1"/>
            <a:r>
              <a:rPr lang="fa-IR" altLang="en-US" sz="2000" b="0" dirty="0">
                <a:solidFill>
                  <a:schemeClr val="tx2"/>
                </a:solidFill>
                <a:cs typeface="B Nazanin" panose="00000400000000000000" pitchFamily="2" charset="-78"/>
              </a:rPr>
              <a:t>پسخوراند های نظارت ارسال  نمی شود</a:t>
            </a:r>
          </a:p>
          <a:p>
            <a:pPr algn="r" rtl="1"/>
            <a:r>
              <a:rPr lang="fa-IR" altLang="en-US" sz="2000" b="0" dirty="0">
                <a:solidFill>
                  <a:srgbClr val="FF0000"/>
                </a:solidFill>
                <a:cs typeface="B Nazanin" panose="00000400000000000000" pitchFamily="2" charset="-78"/>
              </a:rPr>
              <a:t>هدف اختصاصی 8: </a:t>
            </a:r>
            <a:r>
              <a:rPr lang="fa-IR" altLang="en-US" sz="2000" b="0" dirty="0">
                <a:solidFill>
                  <a:srgbClr val="0070C0"/>
                </a:solidFill>
                <a:cs typeface="B Nazanin" panose="00000400000000000000" pitchFamily="2" charset="-78"/>
              </a:rPr>
              <a:t>ارسال پسخوراند 95 درصد نظارت های انجام شده در هفته اول بعد از هر نطارت به مراکز بهداشتی درمانی شهرستان ....در سال </a:t>
            </a:r>
            <a:r>
              <a:rPr lang="fa-IR" altLang="en-US" sz="2000" b="0" dirty="0" smtClean="0">
                <a:solidFill>
                  <a:srgbClr val="0070C0"/>
                </a:solidFill>
                <a:cs typeface="B Nazanin" panose="00000400000000000000" pitchFamily="2" charset="-78"/>
              </a:rPr>
              <a:t>1396</a:t>
            </a:r>
            <a:endParaRPr lang="en-US" altLang="en-US" sz="2000" b="0" dirty="0" smtClean="0">
              <a:solidFill>
                <a:srgbClr val="0070C0"/>
              </a:solidFill>
              <a:cs typeface="B Nazanin" panose="00000400000000000000" pitchFamily="2" charset="-78"/>
            </a:endParaRPr>
          </a:p>
          <a:p>
            <a:pPr algn="r" rtl="1"/>
            <a:endParaRPr lang="fa-IR" altLang="en-US" sz="2000" b="0" dirty="0">
              <a:solidFill>
                <a:srgbClr val="0070C0"/>
              </a:solidFill>
              <a:cs typeface="B Nazanin" panose="00000400000000000000" pitchFamily="2" charset="-78"/>
            </a:endParaRPr>
          </a:p>
          <a:p>
            <a:pPr algn="r" rtl="1"/>
            <a:r>
              <a:rPr lang="fa-IR" altLang="en-US" sz="2000" b="0" dirty="0">
                <a:solidFill>
                  <a:schemeClr val="tx2"/>
                </a:solidFill>
                <a:cs typeface="B Nazanin" panose="00000400000000000000" pitchFamily="2" charset="-78"/>
              </a:rPr>
              <a:t>وسایل ناکافی جهت غربالگری و درمان </a:t>
            </a:r>
          </a:p>
          <a:p>
            <a:pPr algn="r" rtl="1"/>
            <a:r>
              <a:rPr lang="fa-IR" altLang="en-US" sz="2000" b="0" dirty="0">
                <a:solidFill>
                  <a:srgbClr val="FF0000"/>
                </a:solidFill>
                <a:cs typeface="B Nazanin" panose="00000400000000000000" pitchFamily="2" charset="-78"/>
              </a:rPr>
              <a:t>هدف اختصاصی 9: </a:t>
            </a:r>
            <a:r>
              <a:rPr lang="fa-IR" altLang="en-US" sz="2000" b="0" dirty="0">
                <a:solidFill>
                  <a:srgbClr val="0070C0"/>
                </a:solidFill>
                <a:cs typeface="B Nazanin" panose="00000400000000000000" pitchFamily="2" charset="-78"/>
              </a:rPr>
              <a:t>تامین </a:t>
            </a:r>
            <a:r>
              <a:rPr lang="fa-IR" altLang="en-US" sz="2000" b="0" dirty="0">
                <a:solidFill>
                  <a:srgbClr val="FF0000"/>
                </a:solidFill>
                <a:cs typeface="B Nazanin" panose="00000400000000000000" pitchFamily="2" charset="-78"/>
              </a:rPr>
              <a:t> </a:t>
            </a:r>
            <a:r>
              <a:rPr lang="fa-IR" altLang="en-US" sz="2000" b="0" dirty="0">
                <a:solidFill>
                  <a:srgbClr val="0070C0"/>
                </a:solidFill>
                <a:cs typeface="B Nazanin" panose="00000400000000000000" pitchFamily="2" charset="-78"/>
              </a:rPr>
              <a:t>وسایل و تجهیزات غربالگری و درمان دیابت طبق دستورالعمل کشوری در95 درصد مراکز بهداشتی درمانی شهرستان ...در سال 1396</a:t>
            </a:r>
          </a:p>
          <a:p>
            <a:pPr marL="109728" indent="0" algn="r" rtl="1" fontAlgn="auto">
              <a:spcAft>
                <a:spcPts val="0"/>
              </a:spcAft>
              <a:buNone/>
              <a:defRPr/>
            </a:pPr>
            <a:endParaRPr lang="fa-IR" sz="2000" b="0" dirty="0">
              <a:solidFill>
                <a:srgbClr val="0070C0"/>
              </a:solidFill>
              <a:cs typeface="B Nazanin" panose="00000400000000000000" pitchFamily="2" charset="-78"/>
            </a:endParaRPr>
          </a:p>
          <a:p>
            <a:endParaRPr lang="en-US" sz="2000" b="0" dirty="0">
              <a:cs typeface="B Nazanin" panose="00000400000000000000" pitchFamily="2" charset="-78"/>
            </a:endParaRPr>
          </a:p>
        </p:txBody>
      </p:sp>
    </p:spTree>
    <p:extLst>
      <p:ext uri="{BB962C8B-B14F-4D97-AF65-F5344CB8AC3E}">
        <p14:creationId xmlns:p14="http://schemas.microsoft.com/office/powerpoint/2010/main" val="33333738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altLang="en-US" sz="3600" b="1" dirty="0">
                <a:cs typeface="B Nazanin" panose="00000400000000000000" pitchFamily="2" charset="-78"/>
              </a:rPr>
              <a:t>تعيين استراتژي ها</a:t>
            </a:r>
            <a:r>
              <a:rPr lang="fa-IR" altLang="en-US" sz="3600" b="1" dirty="0">
                <a:cs typeface="B Nazanin" panose="00000400000000000000" pitchFamily="2" charset="-78"/>
              </a:rPr>
              <a:t> (</a:t>
            </a:r>
            <a:r>
              <a:rPr lang="fa-IR" altLang="en-US" sz="3200" dirty="0">
                <a:solidFill>
                  <a:schemeClr val="tx1"/>
                </a:solidFill>
                <a:cs typeface="B Nazanin" panose="00000400000000000000" pitchFamily="2" charset="-78"/>
              </a:rPr>
              <a:t>چگونه </a:t>
            </a:r>
            <a:r>
              <a:rPr lang="fa-IR" altLang="en-US" sz="3200" dirty="0" smtClean="0">
                <a:solidFill>
                  <a:schemeClr val="tx1"/>
                </a:solidFill>
                <a:cs typeface="B Nazanin" panose="00000400000000000000" pitchFamily="2" charset="-78"/>
              </a:rPr>
              <a:t>می </a:t>
            </a:r>
            <a:r>
              <a:rPr lang="fa-IR" altLang="en-US" sz="3200" dirty="0">
                <a:solidFill>
                  <a:schemeClr val="tx1"/>
                </a:solidFill>
                <a:cs typeface="B Nazanin" panose="00000400000000000000" pitchFamily="2" charset="-78"/>
              </a:rPr>
              <a:t>خواهیم برسیم</a:t>
            </a:r>
            <a:r>
              <a:rPr lang="fa-IR" altLang="en-US" sz="3600" b="1" dirty="0" smtClean="0">
                <a:cs typeface="B Nazanin" panose="00000400000000000000" pitchFamily="2" charset="-78"/>
              </a:rPr>
              <a:t>)</a:t>
            </a:r>
            <a:endParaRPr lang="en-US" sz="3600" b="1" dirty="0"/>
          </a:p>
        </p:txBody>
      </p:sp>
      <p:sp>
        <p:nvSpPr>
          <p:cNvPr id="3" name="Content Placeholder 2"/>
          <p:cNvSpPr>
            <a:spLocks noGrp="1"/>
          </p:cNvSpPr>
          <p:nvPr>
            <p:ph idx="1"/>
          </p:nvPr>
        </p:nvSpPr>
        <p:spPr/>
        <p:txBody>
          <a:bodyPr/>
          <a:lstStyle/>
          <a:p>
            <a:pPr algn="r" rtl="1"/>
            <a:endParaRPr lang="en-US" altLang="en-US" b="0" dirty="0" smtClean="0">
              <a:solidFill>
                <a:schemeClr val="tx1"/>
              </a:solidFill>
              <a:cs typeface="B Nazanin" panose="00000400000000000000" pitchFamily="2" charset="-78"/>
            </a:endParaRPr>
          </a:p>
          <a:p>
            <a:pPr algn="r" rtl="1"/>
            <a:endParaRPr lang="en-US" altLang="en-US" b="0" dirty="0">
              <a:solidFill>
                <a:schemeClr val="tx1"/>
              </a:solidFill>
              <a:cs typeface="B Nazanin" panose="00000400000000000000" pitchFamily="2" charset="-78"/>
            </a:endParaRPr>
          </a:p>
          <a:p>
            <a:pPr algn="r" rtl="1"/>
            <a:r>
              <a:rPr lang="ar-SA" altLang="en-US" b="0" dirty="0" smtClean="0">
                <a:solidFill>
                  <a:schemeClr val="tx1"/>
                </a:solidFill>
                <a:cs typeface="B Nazanin" panose="00000400000000000000" pitchFamily="2" charset="-78"/>
              </a:rPr>
              <a:t>خط </a:t>
            </a:r>
            <a:r>
              <a:rPr lang="ar-SA" altLang="en-US" b="0" dirty="0">
                <a:solidFill>
                  <a:schemeClr val="tx1"/>
                </a:solidFill>
                <a:cs typeface="B Nazanin" panose="00000400000000000000" pitchFamily="2" charset="-78"/>
              </a:rPr>
              <a:t>مشي يا راه و روش رسيدن به اهداف را استراتژي </a:t>
            </a:r>
            <a:r>
              <a:rPr lang="ar-SA" altLang="en-US" b="0" dirty="0" smtClean="0">
                <a:solidFill>
                  <a:schemeClr val="tx1"/>
                </a:solidFill>
                <a:cs typeface="B Nazanin" panose="00000400000000000000" pitchFamily="2" charset="-78"/>
              </a:rPr>
              <a:t>گويند</a:t>
            </a:r>
            <a:r>
              <a:rPr lang="en-US" altLang="en-US" b="0" dirty="0" smtClean="0">
                <a:solidFill>
                  <a:schemeClr val="tx1"/>
                </a:solidFill>
                <a:cs typeface="B Nazanin" panose="00000400000000000000" pitchFamily="2" charset="-78"/>
              </a:rPr>
              <a:t>.</a:t>
            </a:r>
            <a:endParaRPr lang="fa-IR" altLang="en-US" b="0" dirty="0">
              <a:solidFill>
                <a:schemeClr val="tx1"/>
              </a:solidFill>
              <a:cs typeface="B Nazanin" panose="00000400000000000000" pitchFamily="2" charset="-78"/>
            </a:endParaRPr>
          </a:p>
          <a:p>
            <a:pPr algn="r" rtl="1"/>
            <a:endParaRPr lang="ar-SA" altLang="en-US" b="0" dirty="0">
              <a:solidFill>
                <a:schemeClr val="tx1"/>
              </a:solidFill>
              <a:cs typeface="B Nazanin" panose="00000400000000000000" pitchFamily="2" charset="-78"/>
            </a:endParaRPr>
          </a:p>
          <a:p>
            <a:pPr algn="r" rtl="1"/>
            <a:r>
              <a:rPr lang="ar-SA" altLang="en-US" b="0" dirty="0">
                <a:solidFill>
                  <a:schemeClr val="tx1"/>
                </a:solidFill>
                <a:cs typeface="B Nazanin" panose="00000400000000000000" pitchFamily="2" charset="-78"/>
              </a:rPr>
              <a:t> روشها و راه هاي مختلف را بايد با توجه به منا بع سازمان مشخص ومناسبترين آنها را انتخاب نمود</a:t>
            </a:r>
          </a:p>
          <a:p>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5513824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altLang="en-US" sz="4000" dirty="0" smtClean="0">
                <a:cs typeface="B Nazanin" panose="00000400000000000000" pitchFamily="2" charset="-78"/>
              </a:rPr>
              <a:t>استراتژي</a:t>
            </a:r>
            <a:r>
              <a:rPr lang="en-US" altLang="en-US" sz="4000" dirty="0" smtClean="0">
                <a:cs typeface="B Nazanin" panose="00000400000000000000" pitchFamily="2" charset="-78"/>
              </a:rPr>
              <a:t> </a:t>
            </a:r>
            <a:r>
              <a:rPr lang="fa-IR" altLang="en-US" sz="4000" dirty="0" smtClean="0">
                <a:cs typeface="B Nazanin" panose="00000400000000000000" pitchFamily="2" charset="-78"/>
              </a:rPr>
              <a:t>های </a:t>
            </a:r>
            <a:r>
              <a:rPr lang="fa-IR" altLang="en-US" sz="4000" dirty="0">
                <a:cs typeface="B Nazanin" panose="00000400000000000000" pitchFamily="2" charset="-78"/>
              </a:rPr>
              <a:t>رايج</a:t>
            </a:r>
            <a:endParaRPr lang="en-US" sz="4000" dirty="0">
              <a:cs typeface="B Nazanin" panose="00000400000000000000" pitchFamily="2" charset="-78"/>
            </a:endParaRPr>
          </a:p>
        </p:txBody>
      </p:sp>
      <p:sp>
        <p:nvSpPr>
          <p:cNvPr id="3" name="Content Placeholder 2"/>
          <p:cNvSpPr>
            <a:spLocks noGrp="1"/>
          </p:cNvSpPr>
          <p:nvPr>
            <p:ph idx="1"/>
          </p:nvPr>
        </p:nvSpPr>
        <p:spPr/>
        <p:txBody>
          <a:bodyPr/>
          <a:lstStyle/>
          <a:p>
            <a:endParaRPr lang="en-US" dirty="0"/>
          </a:p>
        </p:txBody>
      </p:sp>
      <p:sp>
        <p:nvSpPr>
          <p:cNvPr id="4" name="Rounded Rectangle 3"/>
          <p:cNvSpPr/>
          <p:nvPr/>
        </p:nvSpPr>
        <p:spPr>
          <a:xfrm>
            <a:off x="971600" y="1903338"/>
            <a:ext cx="3168352" cy="4116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eaLnBrk="1" hangingPunct="1">
              <a:buFont typeface="Monotype Sorts"/>
              <a:buNone/>
            </a:pPr>
            <a:r>
              <a:rPr lang="fa-IR" altLang="en-US" b="1" dirty="0">
                <a:solidFill>
                  <a:schemeClr val="tx1"/>
                </a:solidFill>
                <a:cs typeface="B Nazanin" panose="00000400000000000000" pitchFamily="2" charset="-78"/>
              </a:rPr>
              <a:t> نظارت</a:t>
            </a:r>
          </a:p>
          <a:p>
            <a:pPr algn="r" rtl="1" eaLnBrk="1" hangingPunct="1">
              <a:buFont typeface="Monotype Sorts"/>
              <a:buNone/>
            </a:pPr>
            <a:r>
              <a:rPr lang="fa-IR" altLang="en-US" b="1" dirty="0">
                <a:solidFill>
                  <a:schemeClr val="tx1"/>
                </a:solidFill>
                <a:cs typeface="B Nazanin" panose="00000400000000000000" pitchFamily="2" charset="-78"/>
              </a:rPr>
              <a:t>راه اندازی</a:t>
            </a:r>
          </a:p>
          <a:p>
            <a:pPr algn="r" rtl="1" eaLnBrk="1" hangingPunct="1">
              <a:buFont typeface="Monotype Sorts"/>
              <a:buNone/>
            </a:pPr>
            <a:r>
              <a:rPr lang="fa-IR" altLang="en-US" b="1" dirty="0">
                <a:solidFill>
                  <a:schemeClr val="tx1"/>
                </a:solidFill>
                <a:cs typeface="B Nazanin" panose="00000400000000000000" pitchFamily="2" charset="-78"/>
              </a:rPr>
              <a:t>هماهنگی</a:t>
            </a:r>
            <a:endParaRPr lang="en-US" altLang="en-US" b="1" dirty="0">
              <a:solidFill>
                <a:schemeClr val="tx1"/>
              </a:solidFill>
              <a:cs typeface="B Nazanin" panose="00000400000000000000" pitchFamily="2" charset="-78"/>
            </a:endParaRPr>
          </a:p>
          <a:p>
            <a:pPr algn="r" rtl="1">
              <a:lnSpc>
                <a:spcPct val="90000"/>
              </a:lnSpc>
            </a:pPr>
            <a:r>
              <a:rPr lang="fa-IR" altLang="en-US" b="1" dirty="0">
                <a:solidFill>
                  <a:schemeClr val="tx1"/>
                </a:solidFill>
                <a:cs typeface="B Nazanin" panose="00000400000000000000" pitchFamily="2" charset="-78"/>
              </a:rPr>
              <a:t>پشتیبانی وتامین منابع وتجهیزات </a:t>
            </a:r>
          </a:p>
          <a:p>
            <a:pPr algn="r" rtl="1">
              <a:lnSpc>
                <a:spcPct val="90000"/>
              </a:lnSpc>
            </a:pPr>
            <a:r>
              <a:rPr lang="fa-IR" altLang="en-US" b="1" dirty="0">
                <a:solidFill>
                  <a:schemeClr val="tx1"/>
                </a:solidFill>
                <a:cs typeface="B Nazanin" panose="00000400000000000000" pitchFamily="2" charset="-78"/>
              </a:rPr>
              <a:t>مشاركت بین بخشی وبرون بخشی</a:t>
            </a:r>
          </a:p>
          <a:p>
            <a:pPr algn="ctr"/>
            <a:endParaRPr lang="en-US" dirty="0"/>
          </a:p>
        </p:txBody>
      </p:sp>
      <p:sp>
        <p:nvSpPr>
          <p:cNvPr id="5" name="Rounded Rectangle 4"/>
          <p:cNvSpPr/>
          <p:nvPr/>
        </p:nvSpPr>
        <p:spPr>
          <a:xfrm>
            <a:off x="4932040" y="1903338"/>
            <a:ext cx="3168352" cy="4116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eaLnBrk="1" hangingPunct="1">
              <a:buFont typeface="Monotype Sorts"/>
              <a:buNone/>
            </a:pPr>
            <a:r>
              <a:rPr lang="fa-IR" altLang="en-US" b="1" dirty="0">
                <a:solidFill>
                  <a:schemeClr val="tx1"/>
                </a:solidFill>
                <a:cs typeface="B Nazanin" panose="00000400000000000000" pitchFamily="2" charset="-78"/>
              </a:rPr>
              <a:t>آموزش</a:t>
            </a:r>
          </a:p>
          <a:p>
            <a:pPr algn="r" rtl="1" eaLnBrk="1" hangingPunct="1">
              <a:buFont typeface="Monotype Sorts"/>
              <a:buNone/>
            </a:pPr>
            <a:r>
              <a:rPr lang="fa-IR" altLang="en-US" b="1" dirty="0">
                <a:solidFill>
                  <a:schemeClr val="tx1"/>
                </a:solidFill>
                <a:cs typeface="B Nazanin" panose="00000400000000000000" pitchFamily="2" charset="-78"/>
              </a:rPr>
              <a:t>باز آموزي</a:t>
            </a:r>
          </a:p>
          <a:p>
            <a:pPr algn="r" rtl="1" eaLnBrk="1" hangingPunct="1">
              <a:buFont typeface="Monotype Sorts"/>
              <a:buNone/>
            </a:pPr>
            <a:r>
              <a:rPr lang="fa-IR" altLang="en-US" b="1" dirty="0">
                <a:solidFill>
                  <a:schemeClr val="tx1"/>
                </a:solidFill>
                <a:cs typeface="B Nazanin" panose="00000400000000000000" pitchFamily="2" charset="-78"/>
              </a:rPr>
              <a:t>برقراری نظام پیشگیری (غربالگری)</a:t>
            </a:r>
          </a:p>
          <a:p>
            <a:pPr algn="r" rtl="1" eaLnBrk="1" hangingPunct="1">
              <a:buFont typeface="Monotype Sorts"/>
              <a:buNone/>
            </a:pPr>
            <a:r>
              <a:rPr lang="fa-IR" altLang="en-US" b="1" dirty="0">
                <a:solidFill>
                  <a:schemeClr val="tx1"/>
                </a:solidFill>
                <a:cs typeface="B Nazanin" panose="00000400000000000000" pitchFamily="2" charset="-78"/>
              </a:rPr>
              <a:t>برقراری نظام تشخیص (بیماریابی)</a:t>
            </a:r>
          </a:p>
          <a:p>
            <a:pPr algn="r" rtl="1" eaLnBrk="1" hangingPunct="1">
              <a:buFont typeface="Monotype Sorts"/>
              <a:buNone/>
            </a:pPr>
            <a:r>
              <a:rPr lang="fa-IR" altLang="en-US" b="1" dirty="0">
                <a:solidFill>
                  <a:schemeClr val="tx1"/>
                </a:solidFill>
                <a:cs typeface="B Nazanin" panose="00000400000000000000" pitchFamily="2" charset="-78"/>
              </a:rPr>
              <a:t>برقراری نظام درمان( درمان موارد)</a:t>
            </a:r>
          </a:p>
          <a:p>
            <a:pPr algn="r" rtl="1" eaLnBrk="1" hangingPunct="1">
              <a:buFont typeface="Monotype Sorts"/>
              <a:buNone/>
            </a:pPr>
            <a:r>
              <a:rPr lang="fa-IR" altLang="en-US" b="1" dirty="0">
                <a:solidFill>
                  <a:schemeClr val="tx1"/>
                </a:solidFill>
                <a:cs typeface="B Nazanin" panose="00000400000000000000" pitchFamily="2" charset="-78"/>
              </a:rPr>
              <a:t>پیگیری </a:t>
            </a:r>
            <a:r>
              <a:rPr lang="fa-IR" altLang="en-US" b="1" dirty="0" smtClean="0">
                <a:solidFill>
                  <a:schemeClr val="tx1"/>
                </a:solidFill>
                <a:cs typeface="B Nazanin" panose="00000400000000000000" pitchFamily="2" charset="-78"/>
              </a:rPr>
              <a:t>بیماران</a:t>
            </a:r>
            <a:endParaRPr lang="fa-IR" altLang="en-US" b="1" dirty="0">
              <a:solidFill>
                <a:schemeClr val="tx1"/>
              </a:solidFill>
              <a:cs typeface="B Nazanin" panose="00000400000000000000" pitchFamily="2" charset="-78"/>
            </a:endParaRPr>
          </a:p>
        </p:txBody>
      </p:sp>
    </p:spTree>
    <p:extLst>
      <p:ext uri="{BB962C8B-B14F-4D97-AF65-F5344CB8AC3E}">
        <p14:creationId xmlns:p14="http://schemas.microsoft.com/office/powerpoint/2010/main" val="36456152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sz="4000" dirty="0">
                <a:cs typeface="B Nazanin" panose="00000400000000000000" pitchFamily="2" charset="-78"/>
              </a:rPr>
              <a:t>تعيين فعاليت ها </a:t>
            </a:r>
            <a:r>
              <a:rPr lang="fa-IR" altLang="en-US" sz="4000" dirty="0">
                <a:cs typeface="B Nazanin" panose="00000400000000000000" pitchFamily="2" charset="-78"/>
              </a:rPr>
              <a:t>(</a:t>
            </a:r>
            <a:r>
              <a:rPr lang="fa-IR" altLang="en-US" sz="2400" dirty="0">
                <a:solidFill>
                  <a:schemeClr val="tx1"/>
                </a:solidFill>
                <a:cs typeface="B Nazanin" panose="00000400000000000000" pitchFamily="2" charset="-78"/>
              </a:rPr>
              <a:t>در راه رسیدن چه </a:t>
            </a:r>
            <a:r>
              <a:rPr lang="fa-IR" altLang="en-US" sz="2400" dirty="0" smtClean="0">
                <a:solidFill>
                  <a:schemeClr val="tx1"/>
                </a:solidFill>
                <a:cs typeface="B Nazanin" panose="00000400000000000000" pitchFamily="2" charset="-78"/>
              </a:rPr>
              <a:t>کارهایی </a:t>
            </a:r>
            <a:r>
              <a:rPr lang="fa-IR" altLang="en-US" sz="2400" dirty="0">
                <a:solidFill>
                  <a:schemeClr val="tx1"/>
                </a:solidFill>
                <a:cs typeface="B Nazanin" panose="00000400000000000000" pitchFamily="2" charset="-78"/>
              </a:rPr>
              <a:t>باید انجام دهیم</a:t>
            </a:r>
            <a:r>
              <a:rPr lang="fa-IR" altLang="en-US" sz="4000" dirty="0">
                <a:cs typeface="B Nazanin" panose="00000400000000000000" pitchFamily="2" charset="-78"/>
              </a:rPr>
              <a:t> )</a:t>
            </a:r>
            <a:endParaRPr lang="en-US" sz="4000" dirty="0"/>
          </a:p>
        </p:txBody>
      </p:sp>
      <p:sp>
        <p:nvSpPr>
          <p:cNvPr id="3" name="Content Placeholder 2"/>
          <p:cNvSpPr>
            <a:spLocks noGrp="1"/>
          </p:cNvSpPr>
          <p:nvPr>
            <p:ph idx="1"/>
          </p:nvPr>
        </p:nvSpPr>
        <p:spPr/>
        <p:txBody>
          <a:bodyPr/>
          <a:lstStyle/>
          <a:p>
            <a:pPr algn="r" rtl="1">
              <a:buClr>
                <a:schemeClr val="accent1"/>
              </a:buClr>
              <a:buSzPct val="75000"/>
              <a:buNone/>
              <a:defRPr/>
            </a:pPr>
            <a:endParaRPr kumimoji="1" lang="fa-IR" dirty="0" smtClean="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endParaRPr>
          </a:p>
          <a:p>
            <a:pPr algn="r" rtl="1">
              <a:buClr>
                <a:schemeClr val="accent1"/>
              </a:buClr>
              <a:buSzPct val="75000"/>
              <a:buNone/>
              <a:defRPr/>
            </a:pPr>
            <a:r>
              <a:rPr kumimoji="1" lang="fa-IR" dirty="0" smtClean="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rPr>
              <a:t>فعالیت </a:t>
            </a:r>
            <a:r>
              <a:rPr kumimoji="1" lang="fa-IR" dirty="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rPr>
              <a:t>ها : فهرستی از مداخلات مورد نیاز وضروری اند که برای تحقق اهداف وبراساس استراتژیها می </a:t>
            </a:r>
            <a:r>
              <a:rPr kumimoji="1" lang="fa-IR" dirty="0" smtClean="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rPr>
              <a:t>باشند</a:t>
            </a:r>
            <a:endParaRPr kumimoji="1" lang="en-US" dirty="0" smtClean="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endParaRPr>
          </a:p>
          <a:p>
            <a:pPr algn="r" rtl="1">
              <a:buClr>
                <a:schemeClr val="accent1"/>
              </a:buClr>
              <a:buSzPct val="75000"/>
              <a:buNone/>
              <a:defRPr/>
            </a:pPr>
            <a:endParaRPr kumimoji="1" lang="en-US" dirty="0">
              <a:solidFill>
                <a:schemeClr val="tx1"/>
              </a:solidFill>
              <a:effectLst>
                <a:outerShdw blurRad="38100" dist="38100" dir="2700000" algn="tl">
                  <a:srgbClr val="C0C0C0"/>
                </a:outerShdw>
              </a:effectLst>
              <a:latin typeface="Times New Roman" pitchFamily="18" charset="0"/>
              <a:ea typeface="Traffic" pitchFamily="10" charset="0"/>
              <a:cs typeface="B Nazanin" panose="00000400000000000000" pitchFamily="2" charset="-78"/>
            </a:endParaRPr>
          </a:p>
          <a:p>
            <a:pPr marL="0" indent="0" algn="r" rtl="1">
              <a:buNone/>
              <a:defRPr/>
            </a:pPr>
            <a:r>
              <a:rPr lang="ar-SA" sz="2800" b="0" dirty="0">
                <a:solidFill>
                  <a:schemeClr val="tx1"/>
                </a:solidFill>
                <a:latin typeface="Times New Roman" pitchFamily="18" charset="0"/>
                <a:ea typeface="Traffic" pitchFamily="10" charset="0"/>
                <a:cs typeface="B Nazanin" panose="00000400000000000000" pitchFamily="2" charset="-78"/>
              </a:rPr>
              <a:t>تعريف:خدمات </a:t>
            </a:r>
            <a:r>
              <a:rPr lang="ar-SA" sz="2800" b="0" dirty="0" smtClean="0">
                <a:solidFill>
                  <a:schemeClr val="tx1"/>
                </a:solidFill>
                <a:latin typeface="Times New Roman" pitchFamily="18" charset="0"/>
                <a:ea typeface="Traffic" pitchFamily="10" charset="0"/>
                <a:cs typeface="B Nazanin" panose="00000400000000000000" pitchFamily="2" charset="-78"/>
              </a:rPr>
              <a:t>وكارهاي</a:t>
            </a:r>
            <a:r>
              <a:rPr lang="fa-IR" sz="2800" b="0" dirty="0">
                <a:solidFill>
                  <a:schemeClr val="tx1"/>
                </a:solidFill>
                <a:latin typeface="Times New Roman" pitchFamily="18" charset="0"/>
                <a:ea typeface="Traffic" pitchFamily="10" charset="0"/>
                <a:cs typeface="B Nazanin" panose="00000400000000000000" pitchFamily="2" charset="-78"/>
              </a:rPr>
              <a:t>ی</a:t>
            </a:r>
            <a:r>
              <a:rPr lang="ar-SA" sz="2800" b="0" dirty="0" smtClean="0">
                <a:solidFill>
                  <a:schemeClr val="tx1"/>
                </a:solidFill>
                <a:latin typeface="Times New Roman" pitchFamily="18" charset="0"/>
                <a:ea typeface="Traffic" pitchFamily="10" charset="0"/>
                <a:cs typeface="B Nazanin" panose="00000400000000000000" pitchFamily="2" charset="-78"/>
              </a:rPr>
              <a:t> </a:t>
            </a:r>
            <a:r>
              <a:rPr lang="ar-SA" sz="2800" b="0" dirty="0">
                <a:solidFill>
                  <a:schemeClr val="tx1"/>
                </a:solidFill>
                <a:latin typeface="Times New Roman" pitchFamily="18" charset="0"/>
                <a:ea typeface="Traffic" pitchFamily="10" charset="0"/>
                <a:cs typeface="B Nazanin" panose="00000400000000000000" pitchFamily="2" charset="-78"/>
              </a:rPr>
              <a:t>كه براي رسيدن به اهداف انجام مي دهيم</a:t>
            </a:r>
            <a:r>
              <a:rPr lang="ar-SA" sz="3600" b="0" dirty="0">
                <a:solidFill>
                  <a:schemeClr val="tx1"/>
                </a:solidFill>
                <a:latin typeface="Times New Roman" pitchFamily="18" charset="0"/>
                <a:ea typeface="Traffic" pitchFamily="10" charset="0"/>
                <a:cs typeface="B Nazanin" panose="00000400000000000000" pitchFamily="2" charset="-78"/>
              </a:rPr>
              <a:t> </a:t>
            </a:r>
            <a:endParaRPr lang="fa-IR" sz="3600" b="0" dirty="0">
              <a:solidFill>
                <a:schemeClr val="tx1"/>
              </a:solidFill>
              <a:latin typeface="Times New Roman" pitchFamily="18" charset="0"/>
              <a:ea typeface="Traffic" pitchFamily="10" charset="0"/>
              <a:cs typeface="B Nazanin" panose="00000400000000000000" pitchFamily="2" charset="-78"/>
            </a:endParaRPr>
          </a:p>
          <a:p>
            <a:pPr algn="r" rtl="1"/>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7694674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altLang="en-US" sz="4000" dirty="0">
                <a:solidFill>
                  <a:srgbClr val="FFFFFF"/>
                </a:solidFill>
                <a:cs typeface="B Nazanin" panose="00000400000000000000" pitchFamily="2" charset="-78"/>
              </a:rPr>
              <a:t>تعيين فعاليت ها </a:t>
            </a:r>
            <a:r>
              <a:rPr lang="fa-IR" altLang="en-US" sz="4000" dirty="0">
                <a:solidFill>
                  <a:srgbClr val="FFFFFF"/>
                </a:solidFill>
                <a:cs typeface="B Nazanin" panose="00000400000000000000" pitchFamily="2" charset="-78"/>
              </a:rPr>
              <a:t>(</a:t>
            </a:r>
            <a:r>
              <a:rPr lang="fa-IR" altLang="en-US" sz="2400" dirty="0">
                <a:solidFill>
                  <a:srgbClr val="000000"/>
                </a:solidFill>
                <a:cs typeface="B Nazanin" panose="00000400000000000000" pitchFamily="2" charset="-78"/>
              </a:rPr>
              <a:t>در راه رسیدن چه کارهایی باید انجام دهیم</a:t>
            </a:r>
            <a:r>
              <a:rPr lang="fa-IR" altLang="en-US" sz="4000" dirty="0">
                <a:solidFill>
                  <a:srgbClr val="FFFFFF"/>
                </a:solidFill>
                <a:cs typeface="B Nazanin" panose="00000400000000000000" pitchFamily="2" charset="-78"/>
              </a:rPr>
              <a:t> )</a:t>
            </a:r>
            <a:endParaRPr lang="en-US" dirty="0"/>
          </a:p>
        </p:txBody>
      </p:sp>
      <p:sp>
        <p:nvSpPr>
          <p:cNvPr id="3" name="Content Placeholder 2"/>
          <p:cNvSpPr>
            <a:spLocks noGrp="1"/>
          </p:cNvSpPr>
          <p:nvPr>
            <p:ph idx="1"/>
          </p:nvPr>
        </p:nvSpPr>
        <p:spPr>
          <a:xfrm>
            <a:off x="683568" y="1905000"/>
            <a:ext cx="7546032" cy="4114800"/>
          </a:xfrm>
        </p:spPr>
        <p:txBody>
          <a:bodyPr/>
          <a:lstStyle/>
          <a:p>
            <a:pPr algn="r" rtl="1">
              <a:buNone/>
            </a:pPr>
            <a:endParaRPr lang="fa-IR" altLang="en-US" dirty="0" smtClean="0">
              <a:solidFill>
                <a:schemeClr val="tx1"/>
              </a:solidFill>
              <a:cs typeface="B Nazanin" panose="00000400000000000000" pitchFamily="2" charset="-78"/>
            </a:endParaRPr>
          </a:p>
          <a:p>
            <a:pPr algn="r" rtl="1">
              <a:buNone/>
            </a:pPr>
            <a:r>
              <a:rPr lang="ar-SA" altLang="en-US" dirty="0" smtClean="0">
                <a:solidFill>
                  <a:schemeClr val="tx1"/>
                </a:solidFill>
                <a:cs typeface="B Nazanin" panose="00000400000000000000" pitchFamily="2" charset="-78"/>
              </a:rPr>
              <a:t>در </a:t>
            </a:r>
            <a:r>
              <a:rPr lang="ar-SA" altLang="en-US" dirty="0">
                <a:solidFill>
                  <a:schemeClr val="tx1"/>
                </a:solidFill>
                <a:cs typeface="B Nazanin" panose="00000400000000000000" pitchFamily="2" charset="-78"/>
              </a:rPr>
              <a:t>تعيين فعاليتها مشخص مي</a:t>
            </a:r>
            <a:r>
              <a:rPr lang="fa-IR" altLang="en-US" dirty="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كنيم</a:t>
            </a:r>
            <a:r>
              <a:rPr lang="fa-IR" altLang="en-US" dirty="0" smtClean="0">
                <a:solidFill>
                  <a:schemeClr val="tx1"/>
                </a:solidFill>
                <a:cs typeface="B Nazanin" panose="00000400000000000000" pitchFamily="2" charset="-78"/>
              </a:rPr>
              <a:t>:</a:t>
            </a:r>
            <a:r>
              <a:rPr lang="ar-SA" altLang="en-US" dirty="0" smtClean="0">
                <a:solidFill>
                  <a:schemeClr val="tx1"/>
                </a:solidFill>
                <a:cs typeface="B Nazanin" panose="00000400000000000000" pitchFamily="2" charset="-78"/>
              </a:rPr>
              <a:t> </a:t>
            </a:r>
            <a:endParaRPr lang="fa-IR" altLang="en-US" dirty="0">
              <a:solidFill>
                <a:schemeClr val="tx1"/>
              </a:solidFill>
              <a:cs typeface="B Nazanin" panose="00000400000000000000" pitchFamily="2" charset="-78"/>
            </a:endParaRPr>
          </a:p>
          <a:p>
            <a:pPr algn="r" rtl="1">
              <a:buNone/>
            </a:pPr>
            <a:endParaRPr lang="fa-IR" altLang="en-US" dirty="0" smtClean="0">
              <a:solidFill>
                <a:schemeClr val="tx1"/>
              </a:solidFill>
              <a:cs typeface="B Nazanin" panose="00000400000000000000" pitchFamily="2" charset="-78"/>
            </a:endParaRPr>
          </a:p>
          <a:p>
            <a:pPr algn="ctr" rtl="1">
              <a:buNone/>
            </a:pP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چه </a:t>
            </a:r>
            <a:r>
              <a:rPr lang="ar-SA" altLang="en-US" dirty="0">
                <a:solidFill>
                  <a:schemeClr val="tx1"/>
                </a:solidFill>
                <a:cs typeface="B Nazanin" panose="00000400000000000000" pitchFamily="2" charset="-78"/>
              </a:rPr>
              <a:t>كاري ،با</a:t>
            </a:r>
            <a:r>
              <a:rPr lang="fa-IR" altLang="en-US" dirty="0">
                <a:solidFill>
                  <a:schemeClr val="tx1"/>
                </a:solidFill>
                <a:cs typeface="B Nazanin" panose="00000400000000000000" pitchFamily="2" charset="-78"/>
              </a:rPr>
              <a:t> </a:t>
            </a:r>
            <a:r>
              <a:rPr lang="ar-SA" altLang="en-US" dirty="0">
                <a:solidFill>
                  <a:schemeClr val="tx1"/>
                </a:solidFill>
                <a:cs typeface="B Nazanin" panose="00000400000000000000" pitchFamily="2" charset="-78"/>
              </a:rPr>
              <a:t>چه حجمي(مقدار يا تعداد)،چگونه، توسط </a:t>
            </a:r>
            <a:r>
              <a:rPr lang="ar-SA" altLang="en-US" dirty="0" smtClean="0">
                <a:solidFill>
                  <a:schemeClr val="tx1"/>
                </a:solidFill>
                <a:cs typeface="B Nazanin" panose="00000400000000000000" pitchFamily="2" charset="-78"/>
              </a:rPr>
              <a:t>چه</a:t>
            </a:r>
            <a:r>
              <a:rPr lang="fa-IR" altLang="en-US" dirty="0" smtClean="0">
                <a:solidFill>
                  <a:schemeClr val="tx1"/>
                </a:solidFill>
                <a:cs typeface="B Nazanin" panose="00000400000000000000" pitchFamily="2" charset="-78"/>
              </a:rPr>
              <a:t> کسی </a:t>
            </a:r>
            <a:r>
              <a:rPr lang="ar-SA" altLang="en-US" dirty="0" smtClean="0">
                <a:solidFill>
                  <a:schemeClr val="tx1"/>
                </a:solidFill>
                <a:cs typeface="B Nazanin" panose="00000400000000000000" pitchFamily="2" charset="-78"/>
              </a:rPr>
              <a:t>(مس</a:t>
            </a:r>
            <a:r>
              <a:rPr lang="fa-IR" altLang="en-US" dirty="0" smtClean="0">
                <a:solidFill>
                  <a:schemeClr val="tx1"/>
                </a:solidFill>
                <a:cs typeface="B Nazanin" panose="00000400000000000000" pitchFamily="2" charset="-78"/>
              </a:rPr>
              <a:t>ئ</a:t>
            </a:r>
            <a:r>
              <a:rPr lang="ar-SA" altLang="en-US" dirty="0" smtClean="0">
                <a:solidFill>
                  <a:schemeClr val="tx1"/>
                </a:solidFill>
                <a:cs typeface="B Nazanin" panose="00000400000000000000" pitchFamily="2" charset="-78"/>
              </a:rPr>
              <a:t>ول)</a:t>
            </a:r>
            <a:r>
              <a:rPr lang="fa-IR" altLang="en-US" dirty="0" smtClean="0">
                <a:solidFill>
                  <a:schemeClr val="tx1"/>
                </a:solidFill>
                <a:cs typeface="B Nazanin" panose="00000400000000000000" pitchFamily="2" charset="-78"/>
              </a:rPr>
              <a:t>،</a:t>
            </a:r>
            <a:r>
              <a:rPr lang="ar-SA" altLang="en-US" dirty="0" smtClean="0">
                <a:solidFill>
                  <a:schemeClr val="tx1"/>
                </a:solidFill>
                <a:cs typeface="B Nazanin" panose="00000400000000000000" pitchFamily="2" charset="-78"/>
              </a:rPr>
              <a:t> در كجا</a:t>
            </a: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a:t>
            </a:r>
            <a:r>
              <a:rPr lang="ar-SA" altLang="en-US" dirty="0">
                <a:solidFill>
                  <a:schemeClr val="tx1"/>
                </a:solidFill>
                <a:cs typeface="B Nazanin" panose="00000400000000000000" pitchFamily="2" charset="-78"/>
              </a:rPr>
              <a:t>مكان</a:t>
            </a:r>
            <a:r>
              <a:rPr lang="ar-SA" altLang="en-US" dirty="0" smtClean="0">
                <a:solidFill>
                  <a:schemeClr val="tx1"/>
                </a:solidFill>
                <a:cs typeface="B Nazanin" panose="00000400000000000000" pitchFamily="2" charset="-78"/>
              </a:rPr>
              <a:t>)،</a:t>
            </a: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درچه </a:t>
            </a:r>
            <a:r>
              <a:rPr lang="ar-SA" altLang="en-US" dirty="0">
                <a:solidFill>
                  <a:schemeClr val="tx1"/>
                </a:solidFill>
                <a:cs typeface="B Nazanin" panose="00000400000000000000" pitchFamily="2" charset="-78"/>
              </a:rPr>
              <a:t>زماني </a:t>
            </a:r>
            <a:r>
              <a:rPr lang="fa-IR" altLang="en-US" dirty="0" smtClean="0">
                <a:solidFill>
                  <a:schemeClr val="tx1"/>
                </a:solidFill>
                <a:cs typeface="B Nazanin" panose="00000400000000000000" pitchFamily="2" charset="-78"/>
              </a:rPr>
              <a:t>و </a:t>
            </a:r>
            <a:r>
              <a:rPr lang="ar-SA" altLang="en-US" dirty="0" smtClean="0">
                <a:solidFill>
                  <a:schemeClr val="tx1"/>
                </a:solidFill>
                <a:cs typeface="B Nazanin" panose="00000400000000000000" pitchFamily="2" charset="-78"/>
              </a:rPr>
              <a:t>با </a:t>
            </a:r>
            <a:r>
              <a:rPr lang="ar-SA" altLang="en-US" dirty="0">
                <a:solidFill>
                  <a:schemeClr val="tx1"/>
                </a:solidFill>
                <a:cs typeface="B Nazanin" panose="00000400000000000000" pitchFamily="2" charset="-78"/>
              </a:rPr>
              <a:t>چه هزينه اي </a:t>
            </a:r>
            <a:r>
              <a:rPr lang="ar-SA" altLang="en-US" dirty="0" smtClean="0">
                <a:solidFill>
                  <a:schemeClr val="tx1"/>
                </a:solidFill>
                <a:cs typeface="B Nazanin" panose="00000400000000000000" pitchFamily="2" charset="-78"/>
              </a:rPr>
              <a:t>انجام</a:t>
            </a:r>
            <a:r>
              <a:rPr lang="fa-IR" altLang="en-US" dirty="0" smtClean="0">
                <a:solidFill>
                  <a:schemeClr val="tx1"/>
                </a:solidFill>
                <a:cs typeface="B Nazanin" panose="00000400000000000000" pitchFamily="2" charset="-78"/>
              </a:rPr>
              <a:t> </a:t>
            </a:r>
            <a:r>
              <a:rPr lang="ar-SA" altLang="en-US" dirty="0" smtClean="0">
                <a:solidFill>
                  <a:schemeClr val="tx1"/>
                </a:solidFill>
                <a:cs typeface="B Nazanin" panose="00000400000000000000" pitchFamily="2" charset="-78"/>
              </a:rPr>
              <a:t>گيرد</a:t>
            </a:r>
            <a:endParaRPr lang="ar-SA" altLang="en-US" dirty="0">
              <a:solidFill>
                <a:schemeClr val="tx1"/>
              </a:solidFill>
              <a:cs typeface="B Nazanin" panose="00000400000000000000" pitchFamily="2" charset="-78"/>
            </a:endParaRPr>
          </a:p>
          <a:p>
            <a:pPr algn="r" rtl="1"/>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9128368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altLang="en-US" dirty="0">
                <a:cs typeface="B Nazanin" panose="00000400000000000000" pitchFamily="2" charset="-78"/>
              </a:rPr>
              <a:t>جدول فعاليت ها</a:t>
            </a:r>
            <a:r>
              <a:rPr lang="en-US" altLang="en-US" dirty="0">
                <a:cs typeface="B Nazanin" panose="00000400000000000000" pitchFamily="2" charset="-78"/>
              </a:rPr>
              <a:t> </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endParaRPr lang="fa-IR" altLang="en-US" b="0" dirty="0" smtClean="0">
              <a:solidFill>
                <a:schemeClr val="tx1"/>
              </a:solidFill>
              <a:cs typeface="B Nazanin" panose="00000400000000000000" pitchFamily="2" charset="-78"/>
            </a:endParaRPr>
          </a:p>
          <a:p>
            <a:pPr algn="r" rtl="1"/>
            <a:endParaRPr lang="fa-IR" altLang="en-US" b="0" dirty="0">
              <a:solidFill>
                <a:schemeClr val="tx1"/>
              </a:solidFill>
              <a:cs typeface="B Nazanin" panose="00000400000000000000" pitchFamily="2" charset="-78"/>
            </a:endParaRPr>
          </a:p>
          <a:p>
            <a:pPr algn="r" rtl="1"/>
            <a:r>
              <a:rPr lang="ar-SA" altLang="en-US" b="0" dirty="0" smtClean="0">
                <a:solidFill>
                  <a:schemeClr val="tx1"/>
                </a:solidFill>
                <a:cs typeface="B Nazanin" panose="00000400000000000000" pitchFamily="2" charset="-78"/>
              </a:rPr>
              <a:t>نوع </a:t>
            </a:r>
            <a:r>
              <a:rPr lang="ar-SA" altLang="en-US" b="0" dirty="0">
                <a:solidFill>
                  <a:schemeClr val="tx1"/>
                </a:solidFill>
                <a:cs typeface="B Nazanin" panose="00000400000000000000" pitchFamily="2" charset="-78"/>
              </a:rPr>
              <a:t>فعاليت</a:t>
            </a:r>
          </a:p>
          <a:p>
            <a:pPr algn="r" rtl="1"/>
            <a:r>
              <a:rPr lang="ar-SA" altLang="en-US" b="0" dirty="0" smtClean="0">
                <a:solidFill>
                  <a:schemeClr val="tx1"/>
                </a:solidFill>
                <a:cs typeface="B Nazanin" panose="00000400000000000000" pitchFamily="2" charset="-78"/>
              </a:rPr>
              <a:t>مس</a:t>
            </a:r>
            <a:r>
              <a:rPr lang="fa-IR" altLang="en-US" b="0" dirty="0" smtClean="0">
                <a:solidFill>
                  <a:schemeClr val="tx1"/>
                </a:solidFill>
                <a:cs typeface="B Nazanin" panose="00000400000000000000" pitchFamily="2" charset="-78"/>
              </a:rPr>
              <a:t>ئ</a:t>
            </a:r>
            <a:r>
              <a:rPr lang="ar-SA" altLang="en-US" b="0" dirty="0" smtClean="0">
                <a:solidFill>
                  <a:schemeClr val="tx1"/>
                </a:solidFill>
                <a:cs typeface="B Nazanin" panose="00000400000000000000" pitchFamily="2" charset="-78"/>
              </a:rPr>
              <a:t>ول </a:t>
            </a:r>
            <a:r>
              <a:rPr lang="ar-SA" altLang="en-US" b="0" dirty="0">
                <a:solidFill>
                  <a:schemeClr val="tx1"/>
                </a:solidFill>
                <a:cs typeface="B Nazanin" panose="00000400000000000000" pitchFamily="2" charset="-78"/>
              </a:rPr>
              <a:t>اجرا</a:t>
            </a:r>
          </a:p>
          <a:p>
            <a:pPr algn="r" rtl="1"/>
            <a:r>
              <a:rPr lang="ar-SA" altLang="en-US" b="0" dirty="0">
                <a:solidFill>
                  <a:schemeClr val="tx1"/>
                </a:solidFill>
                <a:cs typeface="B Nazanin" panose="00000400000000000000" pitchFamily="2" charset="-78"/>
              </a:rPr>
              <a:t>زمان </a:t>
            </a:r>
            <a:endParaRPr lang="fa-IR" altLang="en-US" b="0" dirty="0">
              <a:solidFill>
                <a:schemeClr val="tx1"/>
              </a:solidFill>
              <a:cs typeface="B Nazanin" panose="00000400000000000000" pitchFamily="2" charset="-78"/>
            </a:endParaRPr>
          </a:p>
          <a:p>
            <a:pPr algn="r" rtl="1"/>
            <a:r>
              <a:rPr lang="ar-SA" altLang="en-US" b="0" dirty="0">
                <a:solidFill>
                  <a:schemeClr val="tx1"/>
                </a:solidFill>
                <a:cs typeface="B Nazanin" panose="00000400000000000000" pitchFamily="2" charset="-78"/>
              </a:rPr>
              <a:t>مكان </a:t>
            </a:r>
            <a:endParaRPr lang="fa-IR" altLang="en-US" b="0" dirty="0">
              <a:solidFill>
                <a:schemeClr val="tx1"/>
              </a:solidFill>
              <a:cs typeface="B Nazanin" panose="00000400000000000000" pitchFamily="2" charset="-78"/>
            </a:endParaRPr>
          </a:p>
          <a:p>
            <a:pPr algn="r" rtl="1"/>
            <a:r>
              <a:rPr lang="fa-IR" altLang="en-US" b="0" dirty="0">
                <a:solidFill>
                  <a:schemeClr val="tx1"/>
                </a:solidFill>
                <a:cs typeface="B Nazanin" panose="00000400000000000000" pitchFamily="2" charset="-78"/>
              </a:rPr>
              <a:t>بودجه</a:t>
            </a:r>
            <a:endParaRPr lang="ar-SA" altLang="en-US" b="0" dirty="0">
              <a:solidFill>
                <a:schemeClr val="tx1"/>
              </a:solidFill>
              <a:cs typeface="B Nazanin" panose="00000400000000000000" pitchFamily="2" charset="-78"/>
            </a:endParaRPr>
          </a:p>
          <a:p>
            <a:pPr algn="r" rtl="1"/>
            <a:r>
              <a:rPr lang="fa-IR" altLang="en-US" b="0" dirty="0">
                <a:solidFill>
                  <a:schemeClr val="tx1"/>
                </a:solidFill>
                <a:cs typeface="B Nazanin" panose="00000400000000000000" pitchFamily="2" charset="-78"/>
              </a:rPr>
              <a:t>تعداد</a:t>
            </a:r>
            <a:endParaRPr lang="en-US" altLang="en-US" sz="1600" b="0" dirty="0">
              <a:solidFill>
                <a:schemeClr val="tx1"/>
              </a:solidFill>
              <a:cs typeface="B Nazanin" panose="00000400000000000000" pitchFamily="2" charset="-78"/>
            </a:endParaRP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10915172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cs typeface="Titr" pitchFamily="2" charset="0"/>
              </a:rPr>
              <a:t>Activities Bar Chart</a:t>
            </a:r>
            <a:endParaRPr lang="en-US" dirty="0"/>
          </a:p>
        </p:txBody>
      </p:sp>
      <p:pic>
        <p:nvPicPr>
          <p:cNvPr id="7" name="Content Placeholder 6"/>
          <p:cNvPicPr>
            <a:picLocks noGrp="1" noChangeAspect="1"/>
          </p:cNvPicPr>
          <p:nvPr>
            <p:ph idx="1"/>
          </p:nvPr>
        </p:nvPicPr>
        <p:blipFill>
          <a:blip r:embed="rId2"/>
          <a:stretch>
            <a:fillRect/>
          </a:stretch>
        </p:blipFill>
        <p:spPr>
          <a:xfrm>
            <a:off x="1015527" y="1905000"/>
            <a:ext cx="7036746" cy="4114800"/>
          </a:xfrm>
          <a:prstGeom prst="rect">
            <a:avLst/>
          </a:prstGeom>
        </p:spPr>
      </p:pic>
    </p:spTree>
    <p:extLst>
      <p:ext uri="{BB962C8B-B14F-4D97-AF65-F5344CB8AC3E}">
        <p14:creationId xmlns:p14="http://schemas.microsoft.com/office/powerpoint/2010/main" val="36363794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Documents and Settings\Rasoul\Desktop\table.jpg"/>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719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1617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cs typeface="B Nazanin" panose="00000400000000000000" pitchFamily="2" charset="-78"/>
              </a:rPr>
              <a:t>جدول گانت</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365760" indent="-256032" algn="r" rtl="1" fontAlgn="auto">
              <a:spcAft>
                <a:spcPts val="0"/>
              </a:spcAft>
              <a:buFont typeface="Wingdings" panose="05000000000000000000" pitchFamily="2" charset="2"/>
              <a:buChar char="v"/>
              <a:defRPr/>
            </a:pPr>
            <a:endParaRPr lang="en-US" b="0" dirty="0" smtClean="0">
              <a:solidFill>
                <a:schemeClr val="tx1"/>
              </a:solidFill>
              <a:cs typeface="B Nazanin" panose="00000400000000000000" pitchFamily="2" charset="-78"/>
            </a:endParaRPr>
          </a:p>
          <a:p>
            <a:pPr marL="365760" indent="-256032" algn="r" rtl="1" fontAlgn="auto">
              <a:spcAft>
                <a:spcPts val="0"/>
              </a:spcAft>
              <a:buFont typeface="Wingdings" panose="05000000000000000000" pitchFamily="2" charset="2"/>
              <a:buChar char="v"/>
              <a:defRPr/>
            </a:pPr>
            <a:r>
              <a:rPr lang="fa-IR" b="0" dirty="0" smtClean="0">
                <a:solidFill>
                  <a:schemeClr val="tx1"/>
                </a:solidFill>
                <a:cs typeface="B Nazanin" panose="00000400000000000000" pitchFamily="2" charset="-78"/>
              </a:rPr>
              <a:t>نشان </a:t>
            </a:r>
            <a:r>
              <a:rPr lang="fa-IR" b="0" dirty="0">
                <a:solidFill>
                  <a:schemeClr val="tx1"/>
                </a:solidFill>
                <a:cs typeface="B Nazanin" panose="00000400000000000000" pitchFamily="2" charset="-78"/>
              </a:rPr>
              <a:t>می دهد چه وقت کارها انجام می گیرند و ان را با پیشرفت واقعی کار مقایسه می کند</a:t>
            </a:r>
          </a:p>
          <a:p>
            <a:pPr marL="365760" indent="-256032" algn="r" rtl="1" fontAlgn="auto">
              <a:spcAft>
                <a:spcPts val="0"/>
              </a:spcAft>
              <a:buFont typeface="Wingdings" panose="05000000000000000000" pitchFamily="2" charset="2"/>
              <a:buChar char="v"/>
              <a:defRPr/>
            </a:pPr>
            <a:endParaRPr lang="fa-IR" b="0" dirty="0">
              <a:solidFill>
                <a:schemeClr val="tx1"/>
              </a:solidFill>
              <a:cs typeface="B Nazanin" panose="00000400000000000000" pitchFamily="2" charset="-78"/>
            </a:endParaRPr>
          </a:p>
          <a:p>
            <a:pPr marL="365760" indent="-256032" algn="r" rtl="1" fontAlgn="auto">
              <a:spcAft>
                <a:spcPts val="0"/>
              </a:spcAft>
              <a:buFont typeface="Wingdings" panose="05000000000000000000" pitchFamily="2" charset="2"/>
              <a:buChar char="v"/>
              <a:defRPr/>
            </a:pPr>
            <a:r>
              <a:rPr lang="fa-IR" b="0" dirty="0">
                <a:solidFill>
                  <a:schemeClr val="tx1"/>
                </a:solidFill>
                <a:cs typeface="B Nazanin" panose="00000400000000000000" pitchFamily="2" charset="-78"/>
              </a:rPr>
              <a:t>محور افقی  زمان و محور عمودی فعالیت ها </a:t>
            </a:r>
          </a:p>
        </p:txBody>
      </p:sp>
    </p:spTree>
    <p:extLst>
      <p:ext uri="{BB962C8B-B14F-4D97-AF65-F5344CB8AC3E}">
        <p14:creationId xmlns:p14="http://schemas.microsoft.com/office/powerpoint/2010/main" val="6363263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ar-SA" altLang="en-US" dirty="0" smtClean="0">
                <a:cs typeface="B Nazanin" panose="00000400000000000000" pitchFamily="2" charset="-78"/>
              </a:rPr>
              <a:t>تهيه </a:t>
            </a:r>
            <a:r>
              <a:rPr lang="ar-SA" altLang="en-US" dirty="0">
                <a:cs typeface="B Nazanin" panose="00000400000000000000" pitchFamily="2" charset="-78"/>
              </a:rPr>
              <a:t>جدول گانت براي افراد مسئول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endParaRPr lang="en-US" dirty="0"/>
          </a:p>
        </p:txBody>
      </p:sp>
      <p:graphicFrame>
        <p:nvGraphicFramePr>
          <p:cNvPr id="5" name="Object 3"/>
          <p:cNvGraphicFramePr>
            <a:graphicFrameLocks noChangeAspect="1"/>
          </p:cNvGraphicFramePr>
          <p:nvPr/>
        </p:nvGraphicFramePr>
        <p:xfrm>
          <a:off x="0" y="2263775"/>
          <a:ext cx="8839200" cy="4765675"/>
        </p:xfrm>
        <a:graphic>
          <a:graphicData uri="http://schemas.openxmlformats.org/presentationml/2006/ole">
            <mc:AlternateContent xmlns:mc="http://schemas.openxmlformats.org/markup-compatibility/2006">
              <mc:Choice xmlns:v="urn:schemas-microsoft-com:vml" Requires="v">
                <p:oleObj spid="_x0000_s1039" name="Document" r:id="rId4" imgW="7782560" imgH="4196080" progId="Word.Document.8">
                  <p:embed/>
                </p:oleObj>
              </mc:Choice>
              <mc:Fallback>
                <p:oleObj name="Document" r:id="rId4" imgW="7782560" imgH="4196080" progId="Word.Documen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63775"/>
                        <a:ext cx="883920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Box 4"/>
          <p:cNvSpPr txBox="1">
            <a:spLocks noChangeArrowheads="1"/>
          </p:cNvSpPr>
          <p:nvPr/>
        </p:nvSpPr>
        <p:spPr bwMode="auto">
          <a:xfrm>
            <a:off x="6405562" y="4008438"/>
            <a:ext cx="75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en-US" altLang="en-US" sz="2400">
                <a:latin typeface="Arial Unicode MS" panose="020B0604020202020204" pitchFamily="34" charset="-128"/>
                <a:ea typeface="Arial Unicode MS" panose="020B0604020202020204" pitchFamily="34" charset="-128"/>
                <a:cs typeface="Times New Roman" panose="02020603050405020304" pitchFamily="18" charset="0"/>
              </a:rPr>
              <a:t>A</a:t>
            </a:r>
          </a:p>
        </p:txBody>
      </p:sp>
      <p:sp>
        <p:nvSpPr>
          <p:cNvPr id="7" name="Text Box 5"/>
          <p:cNvSpPr txBox="1">
            <a:spLocks noChangeArrowheads="1"/>
          </p:cNvSpPr>
          <p:nvPr/>
        </p:nvSpPr>
        <p:spPr bwMode="auto">
          <a:xfrm>
            <a:off x="6389699" y="4673742"/>
            <a:ext cx="75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en-US" altLang="en-US" sz="2400" dirty="0">
                <a:latin typeface="Arial Unicode MS" panose="020B0604020202020204" pitchFamily="34" charset="-128"/>
                <a:ea typeface="Arial Unicode MS" panose="020B0604020202020204" pitchFamily="34" charset="-128"/>
                <a:cs typeface="Times New Roman" panose="02020603050405020304" pitchFamily="18" charset="0"/>
              </a:rPr>
              <a:t>B</a:t>
            </a:r>
          </a:p>
        </p:txBody>
      </p:sp>
      <p:sp>
        <p:nvSpPr>
          <p:cNvPr id="8" name="Text Box 6"/>
          <p:cNvSpPr txBox="1">
            <a:spLocks noChangeArrowheads="1"/>
          </p:cNvSpPr>
          <p:nvPr/>
        </p:nvSpPr>
        <p:spPr bwMode="auto">
          <a:xfrm>
            <a:off x="6405562" y="5475288"/>
            <a:ext cx="75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en-US" altLang="en-US" sz="2400" dirty="0">
                <a:latin typeface="Arial Unicode MS" panose="020B0604020202020204" pitchFamily="34" charset="-128"/>
                <a:ea typeface="Arial Unicode MS" panose="020B0604020202020204" pitchFamily="34" charset="-128"/>
                <a:cs typeface="Times New Roman" panose="02020603050405020304" pitchFamily="18" charset="0"/>
              </a:rPr>
              <a:t>C</a:t>
            </a:r>
          </a:p>
        </p:txBody>
      </p:sp>
      <p:sp>
        <p:nvSpPr>
          <p:cNvPr id="9" name="Text Box 7"/>
          <p:cNvSpPr txBox="1">
            <a:spLocks noChangeArrowheads="1"/>
          </p:cNvSpPr>
          <p:nvPr/>
        </p:nvSpPr>
        <p:spPr bwMode="auto">
          <a:xfrm>
            <a:off x="6405562" y="6210253"/>
            <a:ext cx="75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Times New Roman" panose="02020603050405020304" pitchFamily="18" charset="0"/>
                <a:cs typeface="Traffic" panose="00000400000000000000" pitchFamily="2" charset="-78"/>
              </a:defRPr>
            </a:lvl1pPr>
            <a:lvl2pPr marL="742950" indent="-285750">
              <a:defRPr b="1">
                <a:solidFill>
                  <a:schemeClr val="tx1"/>
                </a:solidFill>
                <a:latin typeface="Times New Roman" panose="02020603050405020304" pitchFamily="18" charset="0"/>
                <a:cs typeface="Traffic" panose="00000400000000000000" pitchFamily="2" charset="-78"/>
              </a:defRPr>
            </a:lvl2pPr>
            <a:lvl3pPr marL="1143000" indent="-228600">
              <a:defRPr b="1">
                <a:solidFill>
                  <a:schemeClr val="tx1"/>
                </a:solidFill>
                <a:latin typeface="Times New Roman" panose="02020603050405020304" pitchFamily="18" charset="0"/>
                <a:cs typeface="Traffic" panose="00000400000000000000" pitchFamily="2" charset="-78"/>
              </a:defRPr>
            </a:lvl3pPr>
            <a:lvl4pPr marL="1600200" indent="-228600">
              <a:defRPr b="1">
                <a:solidFill>
                  <a:schemeClr val="tx1"/>
                </a:solidFill>
                <a:latin typeface="Times New Roman" panose="02020603050405020304" pitchFamily="18" charset="0"/>
                <a:cs typeface="Traffic" panose="00000400000000000000" pitchFamily="2" charset="-78"/>
              </a:defRPr>
            </a:lvl4pPr>
            <a:lvl5pPr marL="2057400" indent="-228600">
              <a:defRPr b="1">
                <a:solidFill>
                  <a:schemeClr val="tx1"/>
                </a:solidFill>
                <a:latin typeface="Times New Roman" panose="02020603050405020304" pitchFamily="18" charset="0"/>
                <a:cs typeface="Traffic" panose="00000400000000000000" pitchFamily="2" charset="-78"/>
              </a:defRPr>
            </a:lvl5pPr>
            <a:lvl6pPr marL="25146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6pPr>
            <a:lvl7pPr marL="29718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7pPr>
            <a:lvl8pPr marL="34290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8pPr>
            <a:lvl9pPr marL="3886200" indent="-228600" eaLnBrk="0" fontAlgn="base" hangingPunct="0">
              <a:spcBef>
                <a:spcPct val="0"/>
              </a:spcBef>
              <a:spcAft>
                <a:spcPct val="0"/>
              </a:spcAft>
              <a:defRPr b="1">
                <a:solidFill>
                  <a:schemeClr val="tx1"/>
                </a:solidFill>
                <a:latin typeface="Times New Roman" panose="02020603050405020304" pitchFamily="18" charset="0"/>
                <a:cs typeface="Traffic" panose="00000400000000000000" pitchFamily="2" charset="-78"/>
              </a:defRPr>
            </a:lvl9pPr>
          </a:lstStyle>
          <a:p>
            <a:pPr algn="ctr" rtl="1"/>
            <a:r>
              <a:rPr lang="en-US" altLang="en-US" sz="2400" dirty="0">
                <a:latin typeface="Arial Unicode MS" panose="020B0604020202020204" pitchFamily="34" charset="-128"/>
                <a:ea typeface="Arial Unicode MS" panose="020B0604020202020204" pitchFamily="34" charset="-128"/>
                <a:cs typeface="Times New Roman" panose="02020603050405020304" pitchFamily="18" charset="0"/>
              </a:rPr>
              <a:t>D</a:t>
            </a:r>
          </a:p>
        </p:txBody>
      </p:sp>
      <p:sp>
        <p:nvSpPr>
          <p:cNvPr id="10" name="Line 8"/>
          <p:cNvSpPr>
            <a:spLocks noChangeShapeType="1"/>
          </p:cNvSpPr>
          <p:nvPr/>
        </p:nvSpPr>
        <p:spPr bwMode="auto">
          <a:xfrm flipH="1">
            <a:off x="687760" y="4221088"/>
            <a:ext cx="3962400" cy="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 name="Line 9"/>
          <p:cNvSpPr>
            <a:spLocks noChangeShapeType="1"/>
          </p:cNvSpPr>
          <p:nvPr/>
        </p:nvSpPr>
        <p:spPr bwMode="auto">
          <a:xfrm flipH="1">
            <a:off x="2059360" y="4373488"/>
            <a:ext cx="2133600" cy="0"/>
          </a:xfrm>
          <a:prstGeom prst="line">
            <a:avLst/>
          </a:prstGeom>
          <a:noFill/>
          <a:ln w="57150">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Line 10"/>
          <p:cNvSpPr>
            <a:spLocks noChangeShapeType="1"/>
          </p:cNvSpPr>
          <p:nvPr/>
        </p:nvSpPr>
        <p:spPr bwMode="auto">
          <a:xfrm flipH="1">
            <a:off x="611560" y="4906888"/>
            <a:ext cx="2971800" cy="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Line 11"/>
          <p:cNvSpPr>
            <a:spLocks noChangeShapeType="1"/>
          </p:cNvSpPr>
          <p:nvPr/>
        </p:nvSpPr>
        <p:spPr bwMode="auto">
          <a:xfrm flipH="1">
            <a:off x="1678360" y="5059288"/>
            <a:ext cx="1600200" cy="0"/>
          </a:xfrm>
          <a:prstGeom prst="line">
            <a:avLst/>
          </a:prstGeom>
          <a:noFill/>
          <a:ln w="57150">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 name="Line 12"/>
          <p:cNvSpPr>
            <a:spLocks noChangeShapeType="1"/>
          </p:cNvSpPr>
          <p:nvPr/>
        </p:nvSpPr>
        <p:spPr bwMode="auto">
          <a:xfrm flipH="1">
            <a:off x="687760" y="5592688"/>
            <a:ext cx="3276600" cy="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 name="Line 13"/>
          <p:cNvSpPr>
            <a:spLocks noChangeShapeType="1"/>
          </p:cNvSpPr>
          <p:nvPr/>
        </p:nvSpPr>
        <p:spPr bwMode="auto">
          <a:xfrm flipH="1">
            <a:off x="1297360" y="5745088"/>
            <a:ext cx="2286000" cy="0"/>
          </a:xfrm>
          <a:prstGeom prst="line">
            <a:avLst/>
          </a:prstGeom>
          <a:noFill/>
          <a:ln w="57150">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 name="Line 14"/>
          <p:cNvSpPr>
            <a:spLocks noChangeShapeType="1"/>
          </p:cNvSpPr>
          <p:nvPr/>
        </p:nvSpPr>
        <p:spPr bwMode="auto">
          <a:xfrm flipH="1">
            <a:off x="687760" y="6202288"/>
            <a:ext cx="3505200" cy="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 name="Line 15"/>
          <p:cNvSpPr>
            <a:spLocks noChangeShapeType="1"/>
          </p:cNvSpPr>
          <p:nvPr/>
        </p:nvSpPr>
        <p:spPr bwMode="auto">
          <a:xfrm flipH="1">
            <a:off x="1221160" y="6354688"/>
            <a:ext cx="2971800" cy="0"/>
          </a:xfrm>
          <a:prstGeom prst="line">
            <a:avLst/>
          </a:prstGeom>
          <a:noFill/>
          <a:ln w="57150">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2701492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Gantt Chart</a:t>
            </a:r>
            <a:endParaRPr lang="en-US" dirty="0"/>
          </a:p>
        </p:txBody>
      </p:sp>
      <p:pic>
        <p:nvPicPr>
          <p:cNvPr id="4" name="Content Placeholder 3"/>
          <p:cNvPicPr>
            <a:picLocks noGrp="1" noChangeAspect="1" noChangeArrowheads="1"/>
          </p:cNvPicPr>
          <p:nvPr>
            <p:ph idx="1"/>
          </p:nvPr>
        </p:nvPicPr>
        <p:blipFill>
          <a:blip r:embed="rId2"/>
          <a:srcRect/>
          <a:stretch>
            <a:fillRect/>
          </a:stretch>
        </p:blipFill>
        <p:spPr bwMode="auto">
          <a:xfrm>
            <a:off x="838200" y="2466739"/>
            <a:ext cx="7391400" cy="2991321"/>
          </a:xfrm>
          <a:prstGeom prst="rect">
            <a:avLst/>
          </a:prstGeom>
          <a:noFill/>
          <a:ln w="9525">
            <a:noFill/>
            <a:miter lim="800000"/>
            <a:headEnd/>
            <a:tailEnd/>
          </a:ln>
          <a:effectLst>
            <a:prstShdw prst="shdw13" dist="53882" dir="13500000">
              <a:schemeClr val="accent1">
                <a:gamma/>
                <a:shade val="60000"/>
                <a:invGamma/>
                <a:alpha val="50000"/>
              </a:schemeClr>
            </a:prstShdw>
          </a:effectLst>
        </p:spPr>
      </p:pic>
    </p:spTree>
    <p:extLst>
      <p:ext uri="{BB962C8B-B14F-4D97-AF65-F5344CB8AC3E}">
        <p14:creationId xmlns:p14="http://schemas.microsoft.com/office/powerpoint/2010/main" val="34809847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Nazanin" panose="00000400000000000000" pitchFamily="2" charset="-78"/>
              </a:rPr>
              <a:t>کنترل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buNone/>
            </a:pPr>
            <a:endParaRPr lang="fa-IR" altLang="en-US" dirty="0" smtClean="0">
              <a:solidFill>
                <a:schemeClr val="tx1"/>
              </a:solidFill>
              <a:cs typeface="B Nazanin" panose="00000400000000000000" pitchFamily="2" charset="-78"/>
            </a:endParaRPr>
          </a:p>
          <a:p>
            <a:pPr algn="r" rtl="1">
              <a:buNone/>
            </a:pPr>
            <a:r>
              <a:rPr lang="fa-IR" altLang="en-US" dirty="0" smtClean="0">
                <a:solidFill>
                  <a:schemeClr val="tx1"/>
                </a:solidFill>
                <a:cs typeface="B Nazanin" panose="00000400000000000000" pitchFamily="2" charset="-78"/>
              </a:rPr>
              <a:t>پایش </a:t>
            </a:r>
            <a:endParaRPr lang="fa-IR" altLang="en-US" dirty="0">
              <a:solidFill>
                <a:schemeClr val="tx1"/>
              </a:solidFill>
              <a:cs typeface="B Nazanin" panose="00000400000000000000" pitchFamily="2" charset="-78"/>
            </a:endParaRPr>
          </a:p>
          <a:p>
            <a:pPr algn="r" rtl="1">
              <a:buNone/>
            </a:pPr>
            <a:endParaRPr lang="fa-IR" altLang="en-US" dirty="0">
              <a:solidFill>
                <a:schemeClr val="tx1"/>
              </a:solidFill>
              <a:cs typeface="B Nazanin" panose="00000400000000000000" pitchFamily="2" charset="-78"/>
            </a:endParaRPr>
          </a:p>
          <a:p>
            <a:pPr algn="r" rtl="1">
              <a:buNone/>
            </a:pPr>
            <a:endParaRPr lang="fa-IR" altLang="en-US" dirty="0">
              <a:solidFill>
                <a:schemeClr val="tx1"/>
              </a:solidFill>
              <a:cs typeface="B Nazanin" panose="00000400000000000000" pitchFamily="2" charset="-78"/>
            </a:endParaRPr>
          </a:p>
          <a:p>
            <a:pPr algn="r" rtl="1">
              <a:buNone/>
            </a:pPr>
            <a:endParaRPr lang="fa-IR" altLang="en-US" dirty="0">
              <a:solidFill>
                <a:schemeClr val="tx1"/>
              </a:solidFill>
              <a:cs typeface="B Nazanin" panose="00000400000000000000" pitchFamily="2" charset="-78"/>
            </a:endParaRPr>
          </a:p>
          <a:p>
            <a:pPr algn="r" rtl="1">
              <a:buNone/>
            </a:pPr>
            <a:r>
              <a:rPr lang="fa-IR" altLang="en-US" dirty="0">
                <a:solidFill>
                  <a:schemeClr val="tx1"/>
                </a:solidFill>
                <a:cs typeface="B Nazanin" panose="00000400000000000000" pitchFamily="2" charset="-78"/>
              </a:rPr>
              <a:t>ارزشیابی</a:t>
            </a:r>
            <a:endParaRPr lang="en-US" altLang="en-US" dirty="0">
              <a:solidFill>
                <a:schemeClr val="tx1"/>
              </a:solidFill>
              <a:cs typeface="B Nazanin" panose="00000400000000000000" pitchFamily="2" charset="-78"/>
            </a:endParaRPr>
          </a:p>
          <a:p>
            <a:pPr algn="r" rtl="1"/>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35907905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cs typeface="B Nazanin" panose="00000400000000000000" pitchFamily="2" charset="-78"/>
              </a:rPr>
              <a:t> </a:t>
            </a:r>
            <a:r>
              <a:rPr lang="fa-IR" altLang="en-US" sz="5400" dirty="0">
                <a:cs typeface="B Nazanin" panose="00000400000000000000" pitchFamily="2" charset="-78"/>
              </a:rPr>
              <a:t>(</a:t>
            </a:r>
            <a:r>
              <a:rPr lang="fa-IR" altLang="en-US" dirty="0">
                <a:solidFill>
                  <a:schemeClr val="tx1"/>
                </a:solidFill>
                <a:cs typeface="B Nazanin" panose="00000400000000000000" pitchFamily="2" charset="-78"/>
              </a:rPr>
              <a:t>آیا در راه رسیدن هستیم</a:t>
            </a:r>
            <a:r>
              <a:rPr lang="fa-IR" altLang="en-US" dirty="0">
                <a:cs typeface="B Nazanin" panose="00000400000000000000" pitchFamily="2" charset="-78"/>
              </a:rPr>
              <a:t>)</a:t>
            </a:r>
            <a:r>
              <a:rPr lang="en-US" altLang="en-US" dirty="0">
                <a:cs typeface="B Nazanin" panose="00000400000000000000" pitchFamily="2" charset="-78"/>
              </a:rPr>
              <a:t> </a:t>
            </a:r>
            <a:r>
              <a:rPr lang="ar-SA" altLang="en-US" dirty="0">
                <a:cs typeface="B Nazanin" panose="00000400000000000000" pitchFamily="2" charset="-78"/>
              </a:rPr>
              <a:t>پايش</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endParaRPr lang="fa-IR" altLang="en-US" b="0" dirty="0" smtClean="0">
              <a:solidFill>
                <a:schemeClr val="tx1"/>
              </a:solidFill>
              <a:cs typeface="B Nazanin" panose="00000400000000000000" pitchFamily="2" charset="-78"/>
            </a:endParaRPr>
          </a:p>
          <a:p>
            <a:pPr algn="r" rtl="1"/>
            <a:endParaRPr lang="fa-IR" altLang="en-US" b="0" dirty="0">
              <a:solidFill>
                <a:schemeClr val="tx1"/>
              </a:solidFill>
              <a:cs typeface="B Nazanin" panose="00000400000000000000" pitchFamily="2" charset="-78"/>
            </a:endParaRPr>
          </a:p>
          <a:p>
            <a:pPr algn="r" rtl="1"/>
            <a:r>
              <a:rPr lang="ar-SA" altLang="en-US" b="0" dirty="0" smtClean="0">
                <a:solidFill>
                  <a:schemeClr val="tx1"/>
                </a:solidFill>
                <a:cs typeface="B Nazanin" panose="00000400000000000000" pitchFamily="2" charset="-78"/>
              </a:rPr>
              <a:t>مشاهده </a:t>
            </a:r>
            <a:r>
              <a:rPr lang="ar-SA" altLang="en-US" b="0" dirty="0">
                <a:solidFill>
                  <a:schemeClr val="tx1"/>
                </a:solidFill>
                <a:cs typeface="B Nazanin" panose="00000400000000000000" pitchFamily="2" charset="-78"/>
              </a:rPr>
              <a:t>پيشرفت وحصول رعايت استانداردها در يك برنامه است</a:t>
            </a:r>
          </a:p>
          <a:p>
            <a:pPr algn="r" rtl="1"/>
            <a:r>
              <a:rPr lang="ar-SA" altLang="en-US" b="0" dirty="0">
                <a:solidFill>
                  <a:schemeClr val="tx1"/>
                </a:solidFill>
                <a:cs typeface="B Nazanin" panose="00000400000000000000" pitchFamily="2" charset="-78"/>
              </a:rPr>
              <a:t>سنجش درجه انطباق فعاليت ها با استانداردها در حين اجرا است </a:t>
            </a:r>
          </a:p>
          <a:p>
            <a:pPr algn="r" rtl="1"/>
            <a:r>
              <a:rPr lang="ar-SA" altLang="en-US" b="0" dirty="0">
                <a:solidFill>
                  <a:schemeClr val="tx1"/>
                </a:solidFill>
                <a:cs typeface="B Nazanin" panose="00000400000000000000" pitchFamily="2" charset="-78"/>
              </a:rPr>
              <a:t>در سطح  درونداد ،برونداد و</a:t>
            </a:r>
            <a:r>
              <a:rPr lang="fa-IR" altLang="en-US" b="0" dirty="0">
                <a:solidFill>
                  <a:schemeClr val="tx1"/>
                </a:solidFill>
                <a:cs typeface="B Nazanin" panose="00000400000000000000" pitchFamily="2" charset="-78"/>
              </a:rPr>
              <a:t> </a:t>
            </a:r>
            <a:r>
              <a:rPr lang="ar-SA" altLang="en-US" b="0" dirty="0">
                <a:solidFill>
                  <a:schemeClr val="tx1"/>
                </a:solidFill>
                <a:cs typeface="B Nazanin" panose="00000400000000000000" pitchFamily="2" charset="-78"/>
              </a:rPr>
              <a:t>فرايند صورت مي گيرد</a:t>
            </a:r>
            <a:endParaRPr lang="fa-IR" altLang="en-US" b="0" dirty="0">
              <a:solidFill>
                <a:schemeClr val="tx1"/>
              </a:solidFill>
              <a:cs typeface="B Nazanin" panose="00000400000000000000" pitchFamily="2" charset="-78"/>
            </a:endParaRPr>
          </a:p>
        </p:txBody>
      </p:sp>
    </p:spTree>
    <p:extLst>
      <p:ext uri="{BB962C8B-B14F-4D97-AF65-F5344CB8AC3E}">
        <p14:creationId xmlns:p14="http://schemas.microsoft.com/office/powerpoint/2010/main" val="27903311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Nazanin" panose="00000400000000000000" pitchFamily="2" charset="-78"/>
              </a:rPr>
              <a:t>پایش</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r>
              <a:rPr lang="ar-SA" altLang="en-US" sz="2000" dirty="0">
                <a:solidFill>
                  <a:schemeClr val="tx1"/>
                </a:solidFill>
                <a:cs typeface="B Nazanin" panose="00000400000000000000" pitchFamily="2" charset="-78"/>
              </a:rPr>
              <a:t>با جمع آوري اطلاعات و تحليل مي توان مشخص </a:t>
            </a:r>
            <a:r>
              <a:rPr lang="ar-SA" altLang="en-US" sz="2000" dirty="0" smtClean="0">
                <a:solidFill>
                  <a:schemeClr val="tx1"/>
                </a:solidFill>
                <a:cs typeface="B Nazanin" panose="00000400000000000000" pitchFamily="2" charset="-78"/>
              </a:rPr>
              <a:t>كرد</a:t>
            </a:r>
            <a:r>
              <a:rPr lang="fa-IR" altLang="en-US" sz="2000" dirty="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آيا فعاليت ها طبق برنامه صورت </a:t>
            </a:r>
            <a:r>
              <a:rPr lang="ar-SA" altLang="en-US" sz="2000" dirty="0" smtClean="0">
                <a:solidFill>
                  <a:schemeClr val="tx1"/>
                </a:solidFill>
                <a:cs typeface="B Nazanin" panose="00000400000000000000" pitchFamily="2" charset="-78"/>
              </a:rPr>
              <a:t>ميگيرد</a:t>
            </a:r>
            <a:r>
              <a:rPr lang="fa-IR" altLang="en-US" sz="2000" dirty="0" smtClean="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هزينه ها در محدوده برنامه </a:t>
            </a:r>
            <a:r>
              <a:rPr lang="ar-SA" altLang="en-US" sz="2000" dirty="0" smtClean="0">
                <a:solidFill>
                  <a:schemeClr val="tx1"/>
                </a:solidFill>
                <a:cs typeface="B Nazanin" panose="00000400000000000000" pitchFamily="2" charset="-78"/>
              </a:rPr>
              <a:t>است</a:t>
            </a:r>
            <a:r>
              <a:rPr lang="fa-IR" altLang="en-US" sz="2000" dirty="0" smtClean="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نيروي انساني طبق برنامه </a:t>
            </a:r>
            <a:r>
              <a:rPr lang="ar-SA" altLang="en-US" sz="2000" dirty="0" smtClean="0">
                <a:solidFill>
                  <a:schemeClr val="tx1"/>
                </a:solidFill>
                <a:cs typeface="B Nazanin" panose="00000400000000000000" pitchFamily="2" charset="-78"/>
              </a:rPr>
              <a:t>است</a:t>
            </a:r>
            <a:r>
              <a:rPr lang="fa-IR" altLang="en-US" sz="2000" dirty="0" smtClean="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فراورده(برونداد) داراي ويژگيهاي لازم است </a:t>
            </a:r>
            <a:r>
              <a:rPr lang="fa-IR" altLang="en-US" sz="2000" dirty="0" smtClean="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مسير برنامه در چه جهتي </a:t>
            </a:r>
            <a:r>
              <a:rPr lang="ar-SA" altLang="en-US" sz="2000" dirty="0" smtClean="0">
                <a:solidFill>
                  <a:schemeClr val="tx1"/>
                </a:solidFill>
                <a:cs typeface="B Nazanin" panose="00000400000000000000" pitchFamily="2" charset="-78"/>
              </a:rPr>
              <a:t>است</a:t>
            </a:r>
            <a:r>
              <a:rPr lang="fa-IR" altLang="en-US" sz="2000" dirty="0" smtClean="0">
                <a:solidFill>
                  <a:schemeClr val="tx1"/>
                </a:solidFill>
                <a:cs typeface="B Nazanin" panose="00000400000000000000" pitchFamily="2" charset="-78"/>
              </a:rPr>
              <a:t>؟</a:t>
            </a:r>
            <a:endParaRPr lang="ar-SA" altLang="en-US" sz="2000" dirty="0">
              <a:solidFill>
                <a:schemeClr val="tx1"/>
              </a:solidFill>
              <a:cs typeface="B Nazanin" panose="00000400000000000000" pitchFamily="2" charset="-78"/>
            </a:endParaRPr>
          </a:p>
          <a:p>
            <a:pPr algn="r" rtl="1"/>
            <a:r>
              <a:rPr lang="ar-SA" altLang="en-US" sz="2000" dirty="0">
                <a:solidFill>
                  <a:schemeClr val="tx1"/>
                </a:solidFill>
                <a:cs typeface="B Nazanin" panose="00000400000000000000" pitchFamily="2" charset="-78"/>
              </a:rPr>
              <a:t>براي اصلاح برنامه استفاده </a:t>
            </a:r>
            <a:r>
              <a:rPr lang="ar-SA" altLang="en-US" sz="2000" dirty="0" smtClean="0">
                <a:solidFill>
                  <a:schemeClr val="tx1"/>
                </a:solidFill>
                <a:cs typeface="B Nazanin" panose="00000400000000000000" pitchFamily="2" charset="-78"/>
              </a:rPr>
              <a:t>ميشو</a:t>
            </a:r>
            <a:r>
              <a:rPr lang="fa-IR" altLang="en-US" sz="2000" smtClean="0">
                <a:solidFill>
                  <a:schemeClr val="tx1"/>
                </a:solidFill>
                <a:cs typeface="B Nazanin" panose="00000400000000000000" pitchFamily="2" charset="-78"/>
              </a:rPr>
              <a:t>د؟</a:t>
            </a:r>
            <a:endParaRPr lang="fa-IR" altLang="en-US" sz="2000" dirty="0">
              <a:solidFill>
                <a:schemeClr val="tx1"/>
              </a:solidFill>
              <a:cs typeface="B Nazanin" panose="00000400000000000000" pitchFamily="2" charset="-78"/>
            </a:endParaRPr>
          </a:p>
          <a:p>
            <a:pPr algn="r" rtl="1"/>
            <a:endParaRPr lang="fa-IR" altLang="en-US" sz="2000" dirty="0">
              <a:solidFill>
                <a:schemeClr val="tx1"/>
              </a:solidFill>
              <a:cs typeface="B Nazanin" panose="00000400000000000000" pitchFamily="2" charset="-78"/>
            </a:endParaRPr>
          </a:p>
          <a:p>
            <a:pPr algn="r" rtl="1">
              <a:buFont typeface="Wingdings" panose="05000000000000000000" pitchFamily="2" charset="2"/>
              <a:buChar char="q"/>
            </a:pPr>
            <a:r>
              <a:rPr lang="fa-IR" altLang="en-US" sz="2000" dirty="0">
                <a:solidFill>
                  <a:schemeClr val="tx1"/>
                </a:solidFill>
                <a:cs typeface="B Nazanin" panose="00000400000000000000" pitchFamily="2" charset="-78"/>
              </a:rPr>
              <a:t>پایش </a:t>
            </a:r>
          </a:p>
          <a:p>
            <a:pPr algn="r" rtl="1"/>
            <a:r>
              <a:rPr lang="fa-IR" altLang="en-US" sz="2000" dirty="0">
                <a:solidFill>
                  <a:schemeClr val="tx1"/>
                </a:solidFill>
                <a:cs typeface="B Nazanin" panose="00000400000000000000" pitchFamily="2" charset="-78"/>
              </a:rPr>
              <a:t>1- کمی </a:t>
            </a:r>
          </a:p>
          <a:p>
            <a:pPr algn="r" rtl="1"/>
            <a:r>
              <a:rPr lang="fa-IR" altLang="en-US" sz="2000" dirty="0">
                <a:solidFill>
                  <a:schemeClr val="tx1"/>
                </a:solidFill>
                <a:cs typeface="B Nazanin" panose="00000400000000000000" pitchFamily="2" charset="-78"/>
              </a:rPr>
              <a:t>2- کیفی</a:t>
            </a:r>
            <a:endParaRPr lang="ar-SA" altLang="en-US" sz="2000" dirty="0">
              <a:solidFill>
                <a:schemeClr val="tx1"/>
              </a:solidFill>
              <a:cs typeface="B Nazanin" panose="00000400000000000000" pitchFamily="2" charset="-78"/>
            </a:endParaRPr>
          </a:p>
          <a:p>
            <a:pPr algn="r" rtl="1"/>
            <a:endParaRPr lang="en-US" sz="2000" dirty="0">
              <a:solidFill>
                <a:schemeClr val="tx1"/>
              </a:solidFill>
              <a:cs typeface="B Nazanin" panose="00000400000000000000" pitchFamily="2" charset="-78"/>
            </a:endParaRPr>
          </a:p>
        </p:txBody>
      </p:sp>
    </p:spTree>
    <p:extLst>
      <p:ext uri="{BB962C8B-B14F-4D97-AF65-F5344CB8AC3E}">
        <p14:creationId xmlns:p14="http://schemas.microsoft.com/office/powerpoint/2010/main" val="37531485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SA" altLang="en-US" sz="4000" dirty="0">
                <a:cs typeface="B Nazanin" panose="00000400000000000000" pitchFamily="2" charset="-78"/>
              </a:rPr>
              <a:t>ارزشيابي</a:t>
            </a:r>
            <a:r>
              <a:rPr lang="fa-IR" altLang="en-US" sz="4000" dirty="0">
                <a:cs typeface="B Nazanin" panose="00000400000000000000" pitchFamily="2" charset="-78"/>
              </a:rPr>
              <a:t> </a:t>
            </a:r>
            <a:r>
              <a:rPr lang="fa-IR" altLang="en-US" sz="4800" dirty="0">
                <a:cs typeface="B Nazanin" panose="00000400000000000000" pitchFamily="2" charset="-78"/>
              </a:rPr>
              <a:t>(</a:t>
            </a:r>
            <a:r>
              <a:rPr lang="fa-IR" altLang="en-US" sz="2800" dirty="0">
                <a:solidFill>
                  <a:schemeClr val="tx1"/>
                </a:solidFill>
                <a:cs typeface="B Nazanin" panose="00000400000000000000" pitchFamily="2" charset="-78"/>
              </a:rPr>
              <a:t>آیا به جایی که  می خواستیم رسیده ایم</a:t>
            </a:r>
            <a:r>
              <a:rPr lang="fa-IR" altLang="en-US" sz="4000" dirty="0">
                <a:cs typeface="B Nazanin" panose="00000400000000000000" pitchFamily="2" charset="-78"/>
              </a:rPr>
              <a:t>)</a:t>
            </a:r>
            <a:r>
              <a:rPr lang="en-US" altLang="en-US" sz="4000" dirty="0">
                <a:cs typeface="B Nazanin" panose="00000400000000000000" pitchFamily="2" charset="-78"/>
              </a:rPr>
              <a:t> </a:t>
            </a:r>
            <a:endParaRPr lang="en-US" sz="4000" dirty="0">
              <a:cs typeface="B Nazanin" panose="00000400000000000000" pitchFamily="2" charset="-78"/>
            </a:endParaRPr>
          </a:p>
        </p:txBody>
      </p:sp>
      <p:sp>
        <p:nvSpPr>
          <p:cNvPr id="3" name="Content Placeholder 2"/>
          <p:cNvSpPr>
            <a:spLocks noGrp="1"/>
          </p:cNvSpPr>
          <p:nvPr>
            <p:ph idx="1"/>
          </p:nvPr>
        </p:nvSpPr>
        <p:spPr/>
        <p:txBody>
          <a:bodyPr/>
          <a:lstStyle/>
          <a:p>
            <a:pPr algn="r" rtl="1"/>
            <a:endParaRPr lang="fa-IR" altLang="en-US" b="0" dirty="0" smtClean="0">
              <a:solidFill>
                <a:schemeClr val="tx1"/>
              </a:solidFill>
              <a:cs typeface="B Nazanin" panose="00000400000000000000" pitchFamily="2" charset="-78"/>
            </a:endParaRPr>
          </a:p>
          <a:p>
            <a:pPr algn="r" rtl="1"/>
            <a:endParaRPr lang="fa-IR" altLang="en-US" b="0" dirty="0">
              <a:solidFill>
                <a:schemeClr val="tx1"/>
              </a:solidFill>
              <a:cs typeface="B Nazanin" panose="00000400000000000000" pitchFamily="2" charset="-78"/>
            </a:endParaRPr>
          </a:p>
          <a:p>
            <a:pPr algn="r" rtl="1"/>
            <a:r>
              <a:rPr lang="ar-SA" altLang="en-US" b="0" dirty="0" smtClean="0">
                <a:solidFill>
                  <a:schemeClr val="tx1"/>
                </a:solidFill>
                <a:cs typeface="B Nazanin" panose="00000400000000000000" pitchFamily="2" charset="-78"/>
              </a:rPr>
              <a:t>بررسي </a:t>
            </a:r>
            <a:r>
              <a:rPr lang="ar-SA" altLang="en-US" b="0" dirty="0">
                <a:solidFill>
                  <a:schemeClr val="tx1"/>
                </a:solidFill>
                <a:cs typeface="B Nazanin" panose="00000400000000000000" pitchFamily="2" charset="-78"/>
              </a:rPr>
              <a:t>تحقق اهداف با اجراي برنامه است</a:t>
            </a:r>
            <a:endParaRPr lang="fa-IR" altLang="en-US" b="0" dirty="0">
              <a:solidFill>
                <a:schemeClr val="tx1"/>
              </a:solidFill>
              <a:cs typeface="B Nazanin" panose="00000400000000000000" pitchFamily="2" charset="-78"/>
            </a:endParaRPr>
          </a:p>
          <a:p>
            <a:pPr algn="r" rtl="1"/>
            <a:endParaRPr lang="fa-IR" altLang="en-US" b="0" dirty="0">
              <a:solidFill>
                <a:schemeClr val="tx1"/>
              </a:solidFill>
              <a:cs typeface="B Nazanin" panose="00000400000000000000" pitchFamily="2" charset="-78"/>
            </a:endParaRPr>
          </a:p>
          <a:p>
            <a:pPr algn="r" rtl="1"/>
            <a:r>
              <a:rPr lang="fa-IR" altLang="en-US" b="0" dirty="0">
                <a:solidFill>
                  <a:schemeClr val="tx1"/>
                </a:solidFill>
                <a:cs typeface="B Nazanin" panose="00000400000000000000" pitchFamily="2" charset="-78"/>
              </a:rPr>
              <a:t>نشانگر ها یا شاخص های برای ارزشیابی برنامه بنویسیم</a:t>
            </a:r>
            <a:endParaRPr lang="ar-SA" altLang="en-US" b="0" dirty="0">
              <a:solidFill>
                <a:schemeClr val="tx1"/>
              </a:solidFill>
              <a:cs typeface="B Nazanin" panose="00000400000000000000" pitchFamily="2" charset="-78"/>
            </a:endParaRPr>
          </a:p>
          <a:p>
            <a:pPr algn="r" rtl="1"/>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9044300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برنامه ریزی عملیاتی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lnSpc>
                <a:spcPct val="90000"/>
              </a:lnSpc>
              <a:buFont typeface="Wingdings" panose="05000000000000000000" pitchFamily="2" charset="2"/>
              <a:buNone/>
            </a:pPr>
            <a:endParaRPr lang="fa-IR" altLang="en-US" dirty="0" smtClean="0">
              <a:solidFill>
                <a:schemeClr val="tx1"/>
              </a:solidFill>
              <a:cs typeface="B Nazanin" panose="00000400000000000000" pitchFamily="2" charset="-78"/>
            </a:endParaRPr>
          </a:p>
          <a:p>
            <a:pPr algn="just"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اولویت </a:t>
            </a:r>
            <a:r>
              <a:rPr lang="fa-IR" altLang="en-US" dirty="0">
                <a:solidFill>
                  <a:schemeClr val="tx1"/>
                </a:solidFill>
                <a:cs typeface="B Nazanin" panose="00000400000000000000" pitchFamily="2" charset="-78"/>
              </a:rPr>
              <a:t>بندی بین اهداف:</a:t>
            </a:r>
          </a:p>
          <a:p>
            <a:pPr algn="just"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	</a:t>
            </a:r>
            <a:r>
              <a:rPr lang="fa-IR" altLang="en-US" sz="2000" dirty="0" smtClean="0">
                <a:solidFill>
                  <a:schemeClr val="tx1"/>
                </a:solidFill>
                <a:cs typeface="B Nazanin" panose="00000400000000000000" pitchFamily="2" charset="-78"/>
              </a:rPr>
              <a:t>تعیین </a:t>
            </a:r>
            <a:r>
              <a:rPr lang="fa-IR" altLang="en-US" sz="2000" dirty="0">
                <a:solidFill>
                  <a:schemeClr val="tx1"/>
                </a:solidFill>
                <a:cs typeface="B Nazanin" panose="00000400000000000000" pitchFamily="2" charset="-78"/>
              </a:rPr>
              <a:t>هدف، بسیار مهم می باشد. اما مهمتر و در عین حال </a:t>
            </a:r>
            <a:r>
              <a:rPr lang="fa-IR" altLang="en-US" sz="2000" dirty="0" smtClean="0">
                <a:solidFill>
                  <a:schemeClr val="tx1"/>
                </a:solidFill>
                <a:cs typeface="B Nazanin" panose="00000400000000000000" pitchFamily="2" charset="-78"/>
              </a:rPr>
              <a:t/>
            </a:r>
            <a:br>
              <a:rPr lang="fa-IR" altLang="en-US" sz="2000" dirty="0" smtClean="0">
                <a:solidFill>
                  <a:schemeClr val="tx1"/>
                </a:solidFill>
                <a:cs typeface="B Nazanin" panose="00000400000000000000" pitchFamily="2" charset="-78"/>
              </a:rPr>
            </a:br>
            <a:r>
              <a:rPr lang="fa-IR" altLang="en-US" sz="2000" dirty="0" smtClean="0">
                <a:solidFill>
                  <a:schemeClr val="tx1"/>
                </a:solidFill>
                <a:cs typeface="B Nazanin" panose="00000400000000000000" pitchFamily="2" charset="-78"/>
              </a:rPr>
              <a:t>پیچیده </a:t>
            </a:r>
            <a:r>
              <a:rPr lang="fa-IR" altLang="en-US" sz="2000" dirty="0">
                <a:solidFill>
                  <a:schemeClr val="tx1"/>
                </a:solidFill>
                <a:cs typeface="B Nazanin" panose="00000400000000000000" pitchFamily="2" charset="-78"/>
              </a:rPr>
              <a:t>ترین قسمت در این خصوص، کاستن از </a:t>
            </a:r>
            <a:r>
              <a:rPr lang="fa-IR" altLang="en-US" sz="2000" dirty="0" smtClean="0">
                <a:solidFill>
                  <a:schemeClr val="tx1"/>
                </a:solidFill>
                <a:cs typeface="B Nazanin" panose="00000400000000000000" pitchFamily="2" charset="-78"/>
              </a:rPr>
              <a:t>تعداد متعدد </a:t>
            </a:r>
            <a:r>
              <a:rPr lang="fa-IR" altLang="en-US" sz="2000" dirty="0">
                <a:solidFill>
                  <a:schemeClr val="tx1"/>
                </a:solidFill>
                <a:cs typeface="B Nazanin" panose="00000400000000000000" pitchFamily="2" charset="-78"/>
              </a:rPr>
              <a:t/>
            </a:r>
            <a:br>
              <a:rPr lang="fa-IR" altLang="en-US" sz="2000" dirty="0">
                <a:solidFill>
                  <a:schemeClr val="tx1"/>
                </a:solidFill>
                <a:cs typeface="B Nazanin" panose="00000400000000000000" pitchFamily="2" charset="-78"/>
              </a:rPr>
            </a:br>
            <a:r>
              <a:rPr lang="fa-IR" altLang="en-US" sz="2000" dirty="0">
                <a:solidFill>
                  <a:schemeClr val="tx1"/>
                </a:solidFill>
                <a:cs typeface="B Nazanin" panose="00000400000000000000" pitchFamily="2" charset="-78"/>
              </a:rPr>
              <a:t>هدف های انتخاب شده (به دلیل کمبود بودجه و سایر امکانات) و گزینش ضروری ترین هدف ها از میان آن ها می باشد</a:t>
            </a:r>
            <a:r>
              <a:rPr lang="fa-IR" altLang="en-US" sz="2000" dirty="0" smtClean="0">
                <a:solidFill>
                  <a:schemeClr val="tx1"/>
                </a:solidFill>
                <a:cs typeface="B Nazanin" panose="00000400000000000000" pitchFamily="2" charset="-78"/>
              </a:rPr>
              <a:t>.</a:t>
            </a:r>
          </a:p>
          <a:p>
            <a:pPr algn="just" rtl="1">
              <a:lnSpc>
                <a:spcPct val="90000"/>
              </a:lnSpc>
              <a:buFont typeface="Wingdings" panose="05000000000000000000" pitchFamily="2" charset="2"/>
              <a:buNone/>
            </a:pPr>
            <a:endParaRPr lang="fa-IR" altLang="en-US" sz="2000" dirty="0">
              <a:solidFill>
                <a:schemeClr val="tx1"/>
              </a:solidFill>
              <a:cs typeface="B Nazanin" panose="00000400000000000000" pitchFamily="2" charset="-78"/>
            </a:endParaRPr>
          </a:p>
          <a:p>
            <a:pPr marL="0" indent="0" algn="r" rtl="1">
              <a:buNone/>
            </a:pPr>
            <a:endParaRPr lang="en-US" dirty="0">
              <a:solidFill>
                <a:schemeClr val="tx1"/>
              </a:solidFill>
            </a:endParaRPr>
          </a:p>
        </p:txBody>
      </p:sp>
    </p:spTree>
    <p:extLst>
      <p:ext uri="{BB962C8B-B14F-4D97-AF65-F5344CB8AC3E}">
        <p14:creationId xmlns:p14="http://schemas.microsoft.com/office/powerpoint/2010/main" val="17078721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برنامه ریزی عملیاتی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lnSpc>
                <a:spcPct val="80000"/>
              </a:lnSpc>
              <a:buFont typeface="Wingdings" panose="05000000000000000000" pitchFamily="2" charset="2"/>
              <a:buNone/>
            </a:pPr>
            <a:r>
              <a:rPr lang="fa-IR" altLang="en-US" sz="2000" dirty="0">
                <a:solidFill>
                  <a:schemeClr val="tx1"/>
                </a:solidFill>
                <a:cs typeface="B Nazanin" panose="00000400000000000000" pitchFamily="2" charset="-78"/>
              </a:rPr>
              <a:t>پیش بینی</a:t>
            </a:r>
            <a:r>
              <a:rPr lang="fa-IR" altLang="en-US" sz="2000" dirty="0" smtClean="0">
                <a:solidFill>
                  <a:schemeClr val="tx1"/>
                </a:solidFill>
                <a:cs typeface="B Nazanin" panose="00000400000000000000" pitchFamily="2" charset="-78"/>
              </a:rPr>
              <a:t>:</a:t>
            </a:r>
          </a:p>
          <a:p>
            <a:pPr algn="just" rtl="1">
              <a:lnSpc>
                <a:spcPct val="80000"/>
              </a:lnSpc>
              <a:buFont typeface="Wingdings" panose="05000000000000000000" pitchFamily="2" charset="2"/>
              <a:buNone/>
            </a:pPr>
            <a:endParaRPr lang="fa-IR" altLang="en-US" sz="2000" dirty="0">
              <a:solidFill>
                <a:schemeClr val="tx1"/>
              </a:solidFill>
              <a:cs typeface="B Nazanin" panose="00000400000000000000" pitchFamily="2" charset="-78"/>
            </a:endParaRPr>
          </a:p>
          <a:p>
            <a:pPr algn="just" rtl="1">
              <a:lnSpc>
                <a:spcPct val="80000"/>
              </a:lnSpc>
              <a:buFont typeface="Wingdings" panose="05000000000000000000" pitchFamily="2" charset="2"/>
              <a:buNone/>
            </a:pPr>
            <a:endParaRPr lang="fa-IR" altLang="en-US" sz="2000" dirty="0">
              <a:solidFill>
                <a:schemeClr val="tx1"/>
              </a:solidFill>
              <a:cs typeface="B Nazanin" panose="00000400000000000000" pitchFamily="2" charset="-78"/>
            </a:endParaRPr>
          </a:p>
          <a:p>
            <a:pPr algn="just" rtl="1">
              <a:lnSpc>
                <a:spcPct val="80000"/>
              </a:lnSpc>
              <a:buFont typeface="Wingdings" panose="05000000000000000000" pitchFamily="2" charset="2"/>
              <a:buNone/>
            </a:pPr>
            <a:r>
              <a:rPr lang="fa-IR" altLang="en-US" sz="2000" dirty="0">
                <a:solidFill>
                  <a:schemeClr val="tx1"/>
                </a:solidFill>
                <a:cs typeface="B Nazanin" panose="00000400000000000000" pitchFamily="2" charset="-78"/>
              </a:rPr>
              <a:t>	</a:t>
            </a:r>
            <a:r>
              <a:rPr lang="fa-IR" altLang="en-US" sz="2000" b="0" dirty="0">
                <a:solidFill>
                  <a:schemeClr val="tx1"/>
                </a:solidFill>
                <a:cs typeface="B Nazanin" panose="00000400000000000000" pitchFamily="2" charset="-78"/>
              </a:rPr>
              <a:t>همانطور که اشاره گردید برنامه ریزی یک نوع آینده نگری بوده لذا اساس آن را پیش بینی تشکیل می دهد. بنابراین پس از تعیین اهداف قسمت اصلی کار برنامه ریز عملیاتی پیش بینی عملیات و کارهایی است که برای دستیابی به اهداف مورد نیاز می باشد.</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در پیش بینی دو عامل زمان و هزینه بسیار اساسی می باشند. سوالات مطرح در پیش بینی دقیق عبارتند از:</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1- چه فعالیتی؟ (پیش بینی فعالیت ها)</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2- از چه روشی؟ (پیش بینی روش های انجام کار)</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3- در چه مدت زمانی؟ (پیش بینی زمانی)</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4- در چه مکانی؟ (پیش بینی موقعیت مکانی برنامه)</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 	5- با چه منابعی؟ (پیش بینی منابع)</a:t>
            </a:r>
          </a:p>
          <a:p>
            <a:pPr algn="just" rtl="1">
              <a:lnSpc>
                <a:spcPct val="80000"/>
              </a:lnSpc>
              <a:buFont typeface="Wingdings" panose="05000000000000000000" pitchFamily="2" charset="2"/>
              <a:buNone/>
            </a:pPr>
            <a:r>
              <a:rPr lang="fa-IR" altLang="en-US" sz="2000" b="0" dirty="0">
                <a:solidFill>
                  <a:schemeClr val="tx1"/>
                </a:solidFill>
                <a:cs typeface="B Nazanin" panose="00000400000000000000" pitchFamily="2" charset="-78"/>
              </a:rPr>
              <a:t>آخرین مرحله برنامه ریزی عملیاتی نیز اجرای آن می باشد. </a:t>
            </a:r>
            <a:endParaRPr lang="en-US" altLang="en-US" sz="2000" b="0" dirty="0">
              <a:solidFill>
                <a:schemeClr val="tx1"/>
              </a:solidFill>
              <a:cs typeface="B Nazanin" panose="00000400000000000000" pitchFamily="2" charset="-78"/>
            </a:endParaRPr>
          </a:p>
          <a:p>
            <a:pPr algn="just" rtl="1">
              <a:lnSpc>
                <a:spcPct val="90000"/>
              </a:lnSpc>
              <a:buFont typeface="Wingdings" panose="05000000000000000000" pitchFamily="2" charset="2"/>
              <a:buNone/>
            </a:pPr>
            <a:endParaRPr lang="fa-IR" altLang="en-US" sz="2000" dirty="0">
              <a:solidFill>
                <a:schemeClr val="tx1"/>
              </a:solidFill>
              <a:cs typeface="B Nazanin" panose="00000400000000000000" pitchFamily="2" charset="-78"/>
            </a:endParaRPr>
          </a:p>
          <a:p>
            <a:pPr marL="0" indent="0" algn="r"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23574548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تکنیک های برنامه ریزی عملیاتی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just" rtl="1">
              <a:buNone/>
            </a:pPr>
            <a:r>
              <a:rPr lang="fa-IR" sz="2000" dirty="0">
                <a:solidFill>
                  <a:schemeClr val="tx1"/>
                </a:solidFill>
                <a:cs typeface="B Nazanin" panose="00000400000000000000" pitchFamily="2" charset="-78"/>
              </a:rPr>
              <a:t>تمامی کوشش های برنامه ریزان در عملیاتی ظاهر می گردد که در نهایت برای دستیابی به ماموریت های سازمان لازم می باشد. همانطور که قبلا نیزاشاره شد برنامه ریزی استراتژیک یک نوع از برنامه ریزی بوده که نهایتا به عملیات منجر خواهد شد. لیکن از دیر باز تکنیک هایی تحت عنوان روش های برنامه ریزی تصویری جهت </a:t>
            </a:r>
            <a:r>
              <a:rPr lang="fa-IR" sz="2000" dirty="0" smtClean="0">
                <a:solidFill>
                  <a:schemeClr val="tx1"/>
                </a:solidFill>
                <a:cs typeface="B Nazanin" panose="00000400000000000000" pitchFamily="2" charset="-78"/>
              </a:rPr>
              <a:t>عملیاتی کردن برنامه </a:t>
            </a:r>
            <a:r>
              <a:rPr lang="fa-IR" sz="2000" dirty="0">
                <a:solidFill>
                  <a:schemeClr val="tx1"/>
                </a:solidFill>
                <a:cs typeface="B Nazanin" panose="00000400000000000000" pitchFamily="2" charset="-78"/>
              </a:rPr>
              <a:t>ها مورد استفاده قرار می گرفته است.</a:t>
            </a:r>
          </a:p>
          <a:p>
            <a:pPr marL="0" indent="0" algn="just" rtl="1">
              <a:buNone/>
            </a:pPr>
            <a:endParaRPr lang="fa-IR" sz="2000" dirty="0" smtClean="0">
              <a:solidFill>
                <a:schemeClr val="tx1"/>
              </a:solidFill>
              <a:cs typeface="B Nazanin" panose="00000400000000000000" pitchFamily="2" charset="-78"/>
            </a:endParaRPr>
          </a:p>
          <a:p>
            <a:pPr marL="0" indent="0" algn="just" rtl="1">
              <a:buNone/>
            </a:pPr>
            <a:r>
              <a:rPr lang="fa-IR" sz="2000" dirty="0" smtClean="0">
                <a:solidFill>
                  <a:schemeClr val="tx1"/>
                </a:solidFill>
                <a:cs typeface="B Nazanin" panose="00000400000000000000" pitchFamily="2" charset="-78"/>
              </a:rPr>
              <a:t>صرف </a:t>
            </a:r>
            <a:r>
              <a:rPr lang="fa-IR" sz="2000" dirty="0">
                <a:solidFill>
                  <a:schemeClr val="tx1"/>
                </a:solidFill>
                <a:cs typeface="B Nazanin" panose="00000400000000000000" pitchFamily="2" charset="-78"/>
              </a:rPr>
              <a:t>نظراز برنامه ریزی استراتژیک اکثر قریب به اتفاق برنامه ریزی های اجرایی به شیوه تصویری نموداری می باشد، زیرا:</a:t>
            </a:r>
          </a:p>
          <a:p>
            <a:pPr marL="0" indent="0" algn="just" rtl="1">
              <a:buNone/>
            </a:pPr>
            <a:r>
              <a:rPr lang="fa-IR" sz="2000" dirty="0">
                <a:solidFill>
                  <a:schemeClr val="tx1"/>
                </a:solidFill>
                <a:cs typeface="B Nazanin" panose="00000400000000000000" pitchFamily="2" charset="-78"/>
              </a:rPr>
              <a:t>	1- موضوعات بیشتری در فضای کمتری قابل بیان است.</a:t>
            </a:r>
          </a:p>
          <a:p>
            <a:pPr marL="0" indent="0" algn="just" rtl="1">
              <a:buNone/>
            </a:pPr>
            <a:r>
              <a:rPr lang="fa-IR" sz="2000" dirty="0">
                <a:solidFill>
                  <a:schemeClr val="tx1"/>
                </a:solidFill>
                <a:cs typeface="B Nazanin" panose="00000400000000000000" pitchFamily="2" charset="-78"/>
              </a:rPr>
              <a:t>	2- بسیار سریع و غالبا آسانتر تفهیم می گردد.</a:t>
            </a:r>
          </a:p>
          <a:p>
            <a:pPr marL="0" indent="0" algn="just" rtl="1">
              <a:buNone/>
            </a:pPr>
            <a:r>
              <a:rPr lang="fa-IR" sz="2000" dirty="0">
                <a:solidFill>
                  <a:schemeClr val="tx1"/>
                </a:solidFill>
                <a:cs typeface="B Nazanin" panose="00000400000000000000" pitchFamily="2" charset="-78"/>
              </a:rPr>
              <a:t>	3- اجرا، کنترل، ارزیابی و تجدید نظر در برنامه را آسانتر خواهد نمود</a:t>
            </a:r>
            <a:endParaRPr lang="en-US" sz="2000" dirty="0">
              <a:solidFill>
                <a:schemeClr val="tx1"/>
              </a:solidFill>
              <a:cs typeface="B Nazanin" panose="00000400000000000000" pitchFamily="2" charset="-78"/>
            </a:endParaRPr>
          </a:p>
        </p:txBody>
      </p:sp>
    </p:spTree>
    <p:extLst>
      <p:ext uri="{BB962C8B-B14F-4D97-AF65-F5344CB8AC3E}">
        <p14:creationId xmlns:p14="http://schemas.microsoft.com/office/powerpoint/2010/main" val="30485583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تکنیک های برنامه ریزی عملیاتی</a:t>
            </a:r>
            <a:endParaRPr lang="en-US" dirty="0">
              <a:cs typeface="B Nazanin" panose="00000400000000000000" pitchFamily="2" charset="-78"/>
            </a:endParaRPr>
          </a:p>
        </p:txBody>
      </p:sp>
      <p:sp>
        <p:nvSpPr>
          <p:cNvPr id="3" name="Content Placeholder 2"/>
          <p:cNvSpPr>
            <a:spLocks noGrp="1"/>
          </p:cNvSpPr>
          <p:nvPr>
            <p:ph idx="1"/>
          </p:nvPr>
        </p:nvSpPr>
        <p:spPr>
          <a:xfrm>
            <a:off x="838200" y="1844824"/>
            <a:ext cx="7391400" cy="4114800"/>
          </a:xfrm>
        </p:spPr>
        <p:txBody>
          <a:bodyPr/>
          <a:lstStyle/>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روش های برنامه ریزی تصویری:</a:t>
            </a:r>
          </a:p>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	1- روش نمودار گانت</a:t>
            </a:r>
          </a:p>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	2- روش های شبکه ای</a:t>
            </a:r>
          </a:p>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		1-2- روش پرت (</a:t>
            </a:r>
            <a:r>
              <a:rPr lang="en-US" altLang="en-US" dirty="0">
                <a:solidFill>
                  <a:schemeClr val="tx1"/>
                </a:solidFill>
                <a:latin typeface="+mj-lt"/>
                <a:cs typeface="B Nazanin" panose="00000400000000000000" pitchFamily="2" charset="-78"/>
              </a:rPr>
              <a:t>PERT</a:t>
            </a:r>
            <a:r>
              <a:rPr lang="fa-IR" altLang="en-US" dirty="0">
                <a:solidFill>
                  <a:schemeClr val="tx1"/>
                </a:solidFill>
                <a:cs typeface="B Nazanin" panose="00000400000000000000" pitchFamily="2" charset="-78"/>
              </a:rPr>
              <a:t>)</a:t>
            </a:r>
          </a:p>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		2-2- روش سی.پی.ام. (</a:t>
            </a:r>
            <a:r>
              <a:rPr lang="en-US" altLang="en-US" dirty="0">
                <a:solidFill>
                  <a:schemeClr val="tx1"/>
                </a:solidFill>
                <a:latin typeface="+mj-lt"/>
                <a:cs typeface="B Nazanin" panose="00000400000000000000" pitchFamily="2" charset="-78"/>
              </a:rPr>
              <a:t>CPM</a:t>
            </a:r>
            <a:r>
              <a:rPr lang="fa-IR" altLang="en-US" dirty="0">
                <a:solidFill>
                  <a:schemeClr val="tx1"/>
                </a:solidFill>
                <a:cs typeface="B Nazanin" panose="00000400000000000000" pitchFamily="2" charset="-78"/>
              </a:rPr>
              <a:t>)</a:t>
            </a:r>
          </a:p>
          <a:p>
            <a:pPr>
              <a:lnSpc>
                <a:spcPct val="90000"/>
              </a:lnSpc>
              <a:buNone/>
            </a:pPr>
            <a:endParaRPr lang="en-US" altLang="en-US" dirty="0">
              <a:solidFill>
                <a:schemeClr val="tx1"/>
              </a:solidFill>
              <a:cs typeface="B Nazanin" panose="00000400000000000000" pitchFamily="2" charset="-78"/>
            </a:endParaRPr>
          </a:p>
          <a:p>
            <a:pPr>
              <a:lnSpc>
                <a:spcPct val="90000"/>
              </a:lnSpc>
              <a:buNone/>
            </a:pPr>
            <a:r>
              <a:rPr lang="en-US" altLang="en-US" dirty="0">
                <a:solidFill>
                  <a:schemeClr val="tx1"/>
                </a:solidFill>
                <a:latin typeface="+mj-lt"/>
                <a:cs typeface="B Nazanin" panose="00000400000000000000" pitchFamily="2" charset="-78"/>
              </a:rPr>
              <a:t>PERT: Program Evaluation and Review Technique</a:t>
            </a:r>
          </a:p>
          <a:p>
            <a:pPr>
              <a:lnSpc>
                <a:spcPct val="90000"/>
              </a:lnSpc>
              <a:buNone/>
            </a:pPr>
            <a:r>
              <a:rPr lang="en-US" altLang="en-US" dirty="0">
                <a:solidFill>
                  <a:schemeClr val="tx1"/>
                </a:solidFill>
                <a:latin typeface="+mj-lt"/>
                <a:cs typeface="B Nazanin" panose="00000400000000000000" pitchFamily="2" charset="-78"/>
              </a:rPr>
              <a:t>CPM: Critical Path Method</a:t>
            </a:r>
          </a:p>
          <a:p>
            <a:pPr marL="0" indent="0" algn="r" rtl="1">
              <a:buNone/>
            </a:pPr>
            <a:endParaRPr lang="en-US" dirty="0">
              <a:solidFill>
                <a:schemeClr val="tx1"/>
              </a:solidFill>
            </a:endParaRPr>
          </a:p>
        </p:txBody>
      </p:sp>
    </p:spTree>
    <p:extLst>
      <p:ext uri="{BB962C8B-B14F-4D97-AF65-F5344CB8AC3E}">
        <p14:creationId xmlns:p14="http://schemas.microsoft.com/office/powerpoint/2010/main" val="9644719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نمودار گانت</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just" rtl="1">
              <a:lnSpc>
                <a:spcPct val="80000"/>
              </a:lnSpc>
              <a:buFont typeface="Wingdings" panose="05000000000000000000" pitchFamily="2" charset="2"/>
              <a:buNone/>
            </a:pPr>
            <a:r>
              <a:rPr lang="fa-IR" altLang="en-US" dirty="0">
                <a:solidFill>
                  <a:schemeClr val="tx1"/>
                </a:solidFill>
                <a:cs typeface="B Nazanin" panose="00000400000000000000" pitchFamily="2" charset="-78"/>
              </a:rPr>
              <a:t>روش نمودار گانت نخستین و اساسی ترین روش تصویری دربرنامه ریزی عملیاتی می باشد. این روش در خلال جنگ جهانی اول توسط هنری ال. گانت ابداع گردیده و هم اکنون نیز به عنوان یکی از بهترین روش های تصویری مورد استفاده قرار می گیرد. </a:t>
            </a:r>
          </a:p>
          <a:p>
            <a:pPr algn="just" rtl="1">
              <a:lnSpc>
                <a:spcPct val="80000"/>
              </a:lnSpc>
              <a:buFont typeface="Wingdings" panose="05000000000000000000" pitchFamily="2" charset="2"/>
              <a:buNone/>
            </a:pPr>
            <a:r>
              <a:rPr lang="fa-IR" altLang="en-US" dirty="0">
                <a:solidFill>
                  <a:schemeClr val="tx1"/>
                </a:solidFill>
                <a:cs typeface="B Nazanin" panose="00000400000000000000" pitchFamily="2" charset="-78"/>
              </a:rPr>
              <a:t>	این روش اصولا برای زمانبندی انجام وظایف به وجود آمده و دارای دو بعد است:</a:t>
            </a:r>
          </a:p>
          <a:p>
            <a:pPr algn="just" rtl="1">
              <a:lnSpc>
                <a:spcPct val="80000"/>
              </a:lnSpc>
              <a:buFont typeface="Wingdings" panose="05000000000000000000" pitchFamily="2" charset="2"/>
              <a:buNone/>
            </a:pPr>
            <a:r>
              <a:rPr lang="fa-IR" altLang="en-US" dirty="0">
                <a:solidFill>
                  <a:schemeClr val="tx1"/>
                </a:solidFill>
                <a:cs typeface="B Nazanin" panose="00000400000000000000" pitchFamily="2" charset="-78"/>
              </a:rPr>
              <a:t>	1- محور عمودی شرح عملیات (و یا حتی وظایف) را بر حسب تقدم و تاخر انجام آنها (مراحل انجام کار) را نمایش می دهد.</a:t>
            </a:r>
          </a:p>
          <a:p>
            <a:pPr algn="just" rtl="1">
              <a:lnSpc>
                <a:spcPct val="80000"/>
              </a:lnSpc>
              <a:buFont typeface="Wingdings" panose="05000000000000000000" pitchFamily="2" charset="2"/>
              <a:buNone/>
            </a:pPr>
            <a:r>
              <a:rPr lang="fa-IR" altLang="en-US" dirty="0">
                <a:solidFill>
                  <a:schemeClr val="tx1"/>
                </a:solidFill>
                <a:cs typeface="B Nazanin" panose="00000400000000000000" pitchFamily="2" charset="-78"/>
              </a:rPr>
              <a:t>	2- محور افقی نیز نشان دهنده زمان می باشد.</a:t>
            </a:r>
          </a:p>
        </p:txBody>
      </p:sp>
    </p:spTree>
    <p:extLst>
      <p:ext uri="{BB962C8B-B14F-4D97-AF65-F5344CB8AC3E}">
        <p14:creationId xmlns:p14="http://schemas.microsoft.com/office/powerpoint/2010/main" val="8148802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نمودار گانت</a:t>
            </a:r>
            <a:endParaRPr lang="en-US" dirty="0"/>
          </a:p>
        </p:txBody>
      </p:sp>
      <p:sp>
        <p:nvSpPr>
          <p:cNvPr id="3" name="Content Placeholder 2"/>
          <p:cNvSpPr>
            <a:spLocks noGrp="1"/>
          </p:cNvSpPr>
          <p:nvPr>
            <p:ph idx="1"/>
          </p:nvPr>
        </p:nvSpPr>
        <p:spPr/>
        <p:txBody>
          <a:bodyPr/>
          <a:lstStyle/>
          <a:p>
            <a:pPr algn="r" rtl="1">
              <a:buFont typeface="Wingdings" panose="05000000000000000000" pitchFamily="2" charset="2"/>
              <a:buNone/>
            </a:pPr>
            <a:r>
              <a:rPr lang="fa-IR" altLang="en-US" dirty="0">
                <a:solidFill>
                  <a:schemeClr val="tx1"/>
                </a:solidFill>
                <a:cs typeface="B Nazanin" panose="00000400000000000000" pitchFamily="2" charset="-78"/>
              </a:rPr>
              <a:t>	این نمودار نشان می دهد که</a:t>
            </a:r>
            <a:r>
              <a:rPr lang="fa-IR" altLang="en-US" dirty="0" smtClean="0">
                <a:solidFill>
                  <a:schemeClr val="tx1"/>
                </a:solidFill>
                <a:cs typeface="B Nazanin" panose="00000400000000000000" pitchFamily="2" charset="-78"/>
              </a:rPr>
              <a:t>:</a:t>
            </a:r>
          </a:p>
          <a:p>
            <a:pPr algn="r" rtl="1">
              <a:buFont typeface="Wingdings" panose="05000000000000000000" pitchFamily="2" charset="2"/>
              <a:buNone/>
            </a:pPr>
            <a:endParaRPr lang="fa-IR" altLang="en-US" b="0" dirty="0">
              <a:solidFill>
                <a:schemeClr val="tx1"/>
              </a:solidFill>
              <a:cs typeface="B Nazanin" panose="00000400000000000000" pitchFamily="2" charset="-78"/>
            </a:endParaRPr>
          </a:p>
          <a:p>
            <a:pPr algn="r" rtl="1">
              <a:buFont typeface="Wingdings" panose="05000000000000000000" pitchFamily="2" charset="2"/>
              <a:buNone/>
            </a:pPr>
            <a:r>
              <a:rPr lang="fa-IR" altLang="en-US" b="0" dirty="0">
                <a:solidFill>
                  <a:schemeClr val="tx1"/>
                </a:solidFill>
                <a:cs typeface="B Nazanin" panose="00000400000000000000" pitchFamily="2" charset="-78"/>
              </a:rPr>
              <a:t> 	1- چه کارهایی و یا عملیاتی باید انجام گیرد.</a:t>
            </a:r>
          </a:p>
          <a:p>
            <a:pPr algn="r" rtl="1">
              <a:buFont typeface="Wingdings" panose="05000000000000000000" pitchFamily="2" charset="2"/>
              <a:buNone/>
            </a:pPr>
            <a:r>
              <a:rPr lang="fa-IR" altLang="en-US" b="0" dirty="0">
                <a:solidFill>
                  <a:schemeClr val="tx1"/>
                </a:solidFill>
                <a:cs typeface="B Nazanin" panose="00000400000000000000" pitchFamily="2" charset="-78"/>
              </a:rPr>
              <a:t>	2- هر کار و یا عملیات از چند وظیفه تشکیل شده است.</a:t>
            </a:r>
          </a:p>
          <a:p>
            <a:pPr algn="r" rtl="1">
              <a:buFont typeface="Wingdings" panose="05000000000000000000" pitchFamily="2" charset="2"/>
              <a:buNone/>
            </a:pPr>
            <a:r>
              <a:rPr lang="fa-IR" altLang="en-US" b="0" dirty="0">
                <a:solidFill>
                  <a:schemeClr val="tx1"/>
                </a:solidFill>
                <a:cs typeface="B Nazanin" panose="00000400000000000000" pitchFamily="2" charset="-78"/>
              </a:rPr>
              <a:t>	3- چه وظایفی باید بطور همزمان دنبال گردد.</a:t>
            </a:r>
          </a:p>
          <a:p>
            <a:pPr algn="r" rtl="1">
              <a:buFont typeface="Wingdings" panose="05000000000000000000" pitchFamily="2" charset="2"/>
              <a:buNone/>
            </a:pPr>
            <a:r>
              <a:rPr lang="fa-IR" altLang="en-US" b="0" dirty="0">
                <a:solidFill>
                  <a:schemeClr val="tx1"/>
                </a:solidFill>
                <a:cs typeface="B Nazanin" panose="00000400000000000000" pitchFamily="2" charset="-78"/>
              </a:rPr>
              <a:t>	4- در داخل هر عملیات چه وظایفی باید بطور سریالی انجام شود.</a:t>
            </a:r>
          </a:p>
          <a:p>
            <a:pPr algn="r" rtl="1">
              <a:buFont typeface="Wingdings" panose="05000000000000000000" pitchFamily="2" charset="2"/>
              <a:buNone/>
            </a:pPr>
            <a:r>
              <a:rPr lang="fa-IR" altLang="en-US" b="0" dirty="0">
                <a:solidFill>
                  <a:schemeClr val="tx1"/>
                </a:solidFill>
                <a:cs typeface="B Nazanin" panose="00000400000000000000" pitchFamily="2" charset="-78"/>
              </a:rPr>
              <a:t>	5- زمان شروع و پایان هر وظیفه در چه تاریخی می باشد.</a:t>
            </a:r>
          </a:p>
          <a:p>
            <a:pPr algn="r" rtl="1">
              <a:buFont typeface="Wingdings" panose="05000000000000000000" pitchFamily="2" charset="2"/>
              <a:buNone/>
            </a:pPr>
            <a:r>
              <a:rPr lang="fa-IR" altLang="en-US" b="0" dirty="0">
                <a:solidFill>
                  <a:schemeClr val="tx1"/>
                </a:solidFill>
                <a:cs typeface="B Nazanin" panose="00000400000000000000" pitchFamily="2" charset="-78"/>
              </a:rPr>
              <a:t>	6- دستیابی به هدف نهایی در چه تاریخی بدست می آید.</a:t>
            </a:r>
            <a:endParaRPr lang="en-US" altLang="en-US" b="0" dirty="0">
              <a:solidFill>
                <a:schemeClr val="tx1"/>
              </a:solidFill>
              <a:cs typeface="B Nazanin" panose="00000400000000000000" pitchFamily="2" charset="-78"/>
            </a:endParaRPr>
          </a:p>
          <a:p>
            <a:pPr algn="r" rtl="1"/>
            <a:endParaRPr lang="en-US" b="0" dirty="0">
              <a:solidFill>
                <a:schemeClr val="tx1"/>
              </a:solidFill>
            </a:endParaRPr>
          </a:p>
        </p:txBody>
      </p:sp>
    </p:spTree>
    <p:extLst>
      <p:ext uri="{BB962C8B-B14F-4D97-AF65-F5344CB8AC3E}">
        <p14:creationId xmlns:p14="http://schemas.microsoft.com/office/powerpoint/2010/main" val="3120914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نمودار گانت</a:t>
            </a:r>
            <a:endParaRPr lang="en-US" dirty="0"/>
          </a:p>
        </p:txBody>
      </p:sp>
      <p:sp>
        <p:nvSpPr>
          <p:cNvPr id="3" name="Content Placeholder 2"/>
          <p:cNvSpPr>
            <a:spLocks noGrp="1"/>
          </p:cNvSpPr>
          <p:nvPr>
            <p:ph idx="1"/>
          </p:nvPr>
        </p:nvSpPr>
        <p:spPr/>
        <p:txBody>
          <a:bodyPr/>
          <a:lstStyle/>
          <a:p>
            <a:pPr algn="just" rtl="1">
              <a:buFont typeface="Wingdings" panose="05000000000000000000" pitchFamily="2" charset="2"/>
              <a:buNone/>
            </a:pPr>
            <a:r>
              <a:rPr lang="fa-IR" altLang="en-US" dirty="0">
                <a:solidFill>
                  <a:schemeClr val="tx1"/>
                </a:solidFill>
                <a:cs typeface="B Nazanin" panose="00000400000000000000" pitchFamily="2" charset="-78"/>
              </a:rPr>
              <a:t>ایرادات این روش</a:t>
            </a:r>
            <a:r>
              <a:rPr lang="fa-IR" altLang="en-US" dirty="0" smtClean="0">
                <a:solidFill>
                  <a:schemeClr val="tx1"/>
                </a:solidFill>
                <a:cs typeface="B Nazanin" panose="00000400000000000000" pitchFamily="2" charset="-78"/>
              </a:rPr>
              <a:t>:</a:t>
            </a:r>
          </a:p>
          <a:p>
            <a:pPr algn="just" rtl="1">
              <a:buFont typeface="Wingdings" panose="05000000000000000000" pitchFamily="2" charset="2"/>
              <a:buNone/>
            </a:pPr>
            <a:endParaRPr lang="fa-IR" altLang="en-US" dirty="0">
              <a:solidFill>
                <a:schemeClr val="tx1"/>
              </a:solidFill>
              <a:cs typeface="B Nazanin" panose="00000400000000000000" pitchFamily="2" charset="-78"/>
            </a:endParaRPr>
          </a:p>
          <a:p>
            <a:pPr algn="just" rtl="1">
              <a:buFont typeface="Wingdings" panose="05000000000000000000" pitchFamily="2" charset="2"/>
              <a:buNone/>
            </a:pPr>
            <a:r>
              <a:rPr lang="fa-IR" altLang="en-US" dirty="0">
                <a:solidFill>
                  <a:schemeClr val="tx1"/>
                </a:solidFill>
                <a:cs typeface="B Nazanin" panose="00000400000000000000" pitchFamily="2" charset="-78"/>
              </a:rPr>
              <a:t>	</a:t>
            </a:r>
            <a:r>
              <a:rPr lang="fa-IR" altLang="en-US" b="0" dirty="0">
                <a:solidFill>
                  <a:schemeClr val="tx1"/>
                </a:solidFill>
                <a:cs typeface="B Nazanin" panose="00000400000000000000" pitchFamily="2" charset="-78"/>
              </a:rPr>
              <a:t>1- رابطه بین وظایف مختلف در هر کار مشخص نمی باشد.</a:t>
            </a:r>
          </a:p>
          <a:p>
            <a:pPr algn="just" rtl="1">
              <a:buFont typeface="Wingdings" panose="05000000000000000000" pitchFamily="2" charset="2"/>
              <a:buNone/>
            </a:pPr>
            <a:r>
              <a:rPr lang="fa-IR" altLang="en-US" b="0" dirty="0">
                <a:solidFill>
                  <a:schemeClr val="tx1"/>
                </a:solidFill>
                <a:cs typeface="B Nazanin" panose="00000400000000000000" pitchFamily="2" charset="-78"/>
              </a:rPr>
              <a:t>	2- رابطه بین وظایف یک کار را با سایر وظایف کارها و عملیات دیگر مشخص نمی نماید.</a:t>
            </a:r>
          </a:p>
          <a:p>
            <a:pPr algn="just" rtl="1">
              <a:buFont typeface="Wingdings" panose="05000000000000000000" pitchFamily="2" charset="2"/>
              <a:buNone/>
            </a:pPr>
            <a:r>
              <a:rPr lang="fa-IR" altLang="en-US" b="0" dirty="0">
                <a:solidFill>
                  <a:schemeClr val="tx1"/>
                </a:solidFill>
                <a:cs typeface="B Nazanin" panose="00000400000000000000" pitchFamily="2" charset="-78"/>
              </a:rPr>
              <a:t>	3- تاریخ شروع و پایان هر وظیفه مشخص می باشد، لیکن معین نشده است که در هر لحظه از زمان ما چند در صد در هر وظیفه پیشرفت خواهیم داشت.</a:t>
            </a:r>
          </a:p>
          <a:p>
            <a:pPr algn="just" rtl="1">
              <a:buFont typeface="Wingdings" panose="05000000000000000000" pitchFamily="2" charset="2"/>
              <a:buNone/>
            </a:pPr>
            <a:r>
              <a:rPr lang="fa-IR" altLang="en-US" b="0" dirty="0">
                <a:solidFill>
                  <a:schemeClr val="tx1"/>
                </a:solidFill>
                <a:cs typeface="B Nazanin" panose="00000400000000000000" pitchFamily="2" charset="-78"/>
              </a:rPr>
              <a:t>	4- کنترل کردن عملیات و تعیین اینکه در هر لحظه از زمان کل عملیات در چه مرحله ای از پیشرفت می باشد دشوار می باشد. </a:t>
            </a:r>
            <a:endParaRPr lang="en-US" altLang="en-US" b="0" dirty="0">
              <a:solidFill>
                <a:schemeClr val="tx1"/>
              </a:solidFill>
              <a:cs typeface="B Nazanin" panose="00000400000000000000" pitchFamily="2" charset="-78"/>
            </a:endParaRPr>
          </a:p>
          <a:p>
            <a:pPr algn="r" rtl="1"/>
            <a:endParaRPr lang="en-US" dirty="0">
              <a:solidFill>
                <a:schemeClr val="tx1"/>
              </a:solidFill>
            </a:endParaRPr>
          </a:p>
        </p:txBody>
      </p:sp>
    </p:spTree>
    <p:extLst>
      <p:ext uri="{BB962C8B-B14F-4D97-AF65-F5344CB8AC3E}">
        <p14:creationId xmlns:p14="http://schemas.microsoft.com/office/powerpoint/2010/main" val="23957919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روش های شبکه </a:t>
            </a:r>
            <a:r>
              <a:rPr lang="fa-IR" dirty="0" smtClean="0">
                <a:cs typeface="B Nazanin" panose="00000400000000000000" pitchFamily="2" charset="-78"/>
              </a:rPr>
              <a:t>ای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lnSpc>
                <a:spcPct val="90000"/>
              </a:lnSpc>
              <a:buFont typeface="Wingdings" panose="05000000000000000000" pitchFamily="2" charset="2"/>
              <a:buNone/>
            </a:pPr>
            <a:r>
              <a:rPr lang="fa-IR" altLang="en-US" b="0" dirty="0">
                <a:solidFill>
                  <a:schemeClr val="tx1"/>
                </a:solidFill>
                <a:cs typeface="B Nazanin" panose="00000400000000000000" pitchFamily="2" charset="-78"/>
              </a:rPr>
              <a:t>کوشش هایی که در رفع ایرادات وارده به روش نمودار گانت به عمل آمد، </a:t>
            </a:r>
            <a:r>
              <a:rPr lang="fa-IR" altLang="en-US" b="0" dirty="0" smtClean="0">
                <a:solidFill>
                  <a:schemeClr val="tx1"/>
                </a:solidFill>
                <a:cs typeface="B Nazanin" panose="00000400000000000000" pitchFamily="2" charset="-78"/>
              </a:rPr>
              <a:t>برنامه </a:t>
            </a:r>
            <a:r>
              <a:rPr lang="fa-IR" altLang="en-US" b="0" dirty="0">
                <a:solidFill>
                  <a:schemeClr val="tx1"/>
                </a:solidFill>
                <a:cs typeface="B Nazanin" panose="00000400000000000000" pitchFamily="2" charset="-78"/>
              </a:rPr>
              <a:t>ریزی به روش شبکه ای را بوجود آورد. </a:t>
            </a:r>
          </a:p>
          <a:p>
            <a:pPr algn="just"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تعریف شبکه:</a:t>
            </a:r>
          </a:p>
          <a:p>
            <a:pPr algn="just" rtl="1">
              <a:lnSpc>
                <a:spcPct val="90000"/>
              </a:lnSpc>
              <a:buFont typeface="Wingdings" panose="05000000000000000000" pitchFamily="2" charset="2"/>
              <a:buNone/>
            </a:pPr>
            <a:r>
              <a:rPr lang="fa-IR" altLang="en-US" b="0" dirty="0">
                <a:solidFill>
                  <a:schemeClr val="tx1"/>
                </a:solidFill>
                <a:cs typeface="B Nazanin" panose="00000400000000000000" pitchFamily="2" charset="-78"/>
              </a:rPr>
              <a:t>	شبکه، تصویری جامع و دقیق از وضع کلی و تمامی مراحل لازم برای اجرای یک برنامه و روابط آن با یکدیگر است.</a:t>
            </a:r>
          </a:p>
          <a:p>
            <a:pPr algn="just" rtl="1">
              <a:lnSpc>
                <a:spcPct val="90000"/>
              </a:lnSpc>
              <a:buFont typeface="Wingdings" panose="05000000000000000000" pitchFamily="2" charset="2"/>
              <a:buNone/>
            </a:pPr>
            <a:r>
              <a:rPr lang="fa-IR" altLang="en-US" b="0" dirty="0">
                <a:solidFill>
                  <a:schemeClr val="tx1"/>
                </a:solidFill>
                <a:cs typeface="B Nazanin" panose="00000400000000000000" pitchFamily="2" charset="-78"/>
              </a:rPr>
              <a:t>	معمولا جزیی ترین قسمت هر مرحله از کار در شبکه را فعالیت می نامند.</a:t>
            </a:r>
          </a:p>
          <a:p>
            <a:pPr algn="just" rtl="1">
              <a:lnSpc>
                <a:spcPct val="90000"/>
              </a:lnSpc>
              <a:buFont typeface="Wingdings" panose="05000000000000000000" pitchFamily="2" charset="2"/>
              <a:buNone/>
            </a:pPr>
            <a:r>
              <a:rPr lang="fa-IR" altLang="en-US" b="0" dirty="0">
                <a:solidFill>
                  <a:schemeClr val="tx1"/>
                </a:solidFill>
                <a:cs typeface="B Nazanin" panose="00000400000000000000" pitchFamily="2" charset="-78"/>
              </a:rPr>
              <a:t>فعالیت </a:t>
            </a:r>
            <a:r>
              <a:rPr lang="fa-IR" altLang="en-US" b="0" dirty="0" smtClean="0">
                <a:solidFill>
                  <a:schemeClr val="tx1"/>
                </a:solidFill>
                <a:cs typeface="B Nazanin" panose="00000400000000000000" pitchFamily="2" charset="-78"/>
              </a:rPr>
              <a:t>:</a:t>
            </a:r>
            <a:endParaRPr lang="fa-IR" altLang="en-US" b="0" dirty="0">
              <a:solidFill>
                <a:schemeClr val="tx1"/>
              </a:solidFill>
              <a:cs typeface="B Nazanin" panose="00000400000000000000" pitchFamily="2" charset="-78"/>
            </a:endParaRPr>
          </a:p>
          <a:p>
            <a:pPr algn="just" rtl="1">
              <a:lnSpc>
                <a:spcPct val="90000"/>
              </a:lnSpc>
              <a:buFont typeface="Wingdings" panose="05000000000000000000" pitchFamily="2" charset="2"/>
              <a:buNone/>
            </a:pPr>
            <a:r>
              <a:rPr lang="fa-IR" altLang="en-US" b="0" dirty="0">
                <a:solidFill>
                  <a:schemeClr val="tx1"/>
                </a:solidFill>
                <a:cs typeface="B Nazanin" panose="00000400000000000000" pitchFamily="2" charset="-78"/>
              </a:rPr>
              <a:t>	هر قسمت مشخص و معین از انجام یک طرح یا یک برنامه را یک فعالیت </a:t>
            </a:r>
            <a:br>
              <a:rPr lang="fa-IR" altLang="en-US" b="0" dirty="0">
                <a:solidFill>
                  <a:schemeClr val="tx1"/>
                </a:solidFill>
                <a:cs typeface="B Nazanin" panose="00000400000000000000" pitchFamily="2" charset="-78"/>
              </a:rPr>
            </a:br>
            <a:r>
              <a:rPr lang="fa-IR" altLang="en-US" b="0" dirty="0">
                <a:solidFill>
                  <a:schemeClr val="tx1"/>
                </a:solidFill>
                <a:cs typeface="B Nazanin" panose="00000400000000000000" pitchFamily="2" charset="-78"/>
              </a:rPr>
              <a:t>می نامند. نتیجه هر فعالیت یک رویداد بوده که خود منشاء فعالیت بعدی خواهد بود.</a:t>
            </a:r>
            <a:endParaRPr lang="en-US" altLang="en-US" b="0" dirty="0">
              <a:solidFill>
                <a:schemeClr val="tx1"/>
              </a:solidFill>
              <a:cs typeface="B Nazanin" panose="00000400000000000000" pitchFamily="2" charset="-78"/>
            </a:endParaRPr>
          </a:p>
          <a:p>
            <a:pPr algn="just" rtl="1"/>
            <a:endParaRPr lang="en-US" b="0" dirty="0">
              <a:solidFill>
                <a:schemeClr val="tx1"/>
              </a:solidFill>
              <a:cs typeface="B Nazanin" panose="00000400000000000000" pitchFamily="2" charset="-78"/>
            </a:endParaRPr>
          </a:p>
        </p:txBody>
      </p:sp>
    </p:spTree>
    <p:extLst>
      <p:ext uri="{BB962C8B-B14F-4D97-AF65-F5344CB8AC3E}">
        <p14:creationId xmlns:p14="http://schemas.microsoft.com/office/powerpoint/2010/main" val="33006665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روش های شبکه ای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r>
              <a:rPr lang="fa-IR" dirty="0">
                <a:solidFill>
                  <a:schemeClr val="tx1"/>
                </a:solidFill>
                <a:cs typeface="B Nazanin" panose="00000400000000000000" pitchFamily="2" charset="-78"/>
              </a:rPr>
              <a:t>روش و مراحل تنظیم شبکه</a:t>
            </a:r>
            <a:r>
              <a:rPr lang="fa-IR" dirty="0" smtClean="0">
                <a:solidFill>
                  <a:schemeClr val="tx1"/>
                </a:solidFill>
                <a:cs typeface="B Nazanin" panose="00000400000000000000" pitchFamily="2" charset="-78"/>
              </a:rPr>
              <a:t>:</a:t>
            </a:r>
          </a:p>
          <a:p>
            <a:pPr marL="0" indent="0" algn="r" rtl="1">
              <a:buNone/>
            </a:pPr>
            <a:endParaRPr lang="fa-IR" dirty="0">
              <a:solidFill>
                <a:schemeClr val="tx1"/>
              </a:solidFill>
              <a:cs typeface="B Nazanin" panose="00000400000000000000" pitchFamily="2" charset="-78"/>
            </a:endParaRPr>
          </a:p>
          <a:p>
            <a:pPr marL="0" indent="0" algn="r" rtl="1">
              <a:buNone/>
            </a:pPr>
            <a:r>
              <a:rPr lang="fa-IR" dirty="0">
                <a:solidFill>
                  <a:schemeClr val="tx1"/>
                </a:solidFill>
                <a:cs typeface="B Nazanin" panose="00000400000000000000" pitchFamily="2" charset="-78"/>
              </a:rPr>
              <a:t>	1- تعریف هدف</a:t>
            </a:r>
          </a:p>
          <a:p>
            <a:pPr marL="0" indent="0" algn="r" rtl="1">
              <a:buNone/>
            </a:pPr>
            <a:r>
              <a:rPr lang="fa-IR" dirty="0">
                <a:solidFill>
                  <a:schemeClr val="tx1"/>
                </a:solidFill>
                <a:cs typeface="B Nazanin" panose="00000400000000000000" pitchFamily="2" charset="-78"/>
              </a:rPr>
              <a:t>	2- تهیه فهرستی منطقی از فعالیت ها</a:t>
            </a:r>
          </a:p>
          <a:p>
            <a:pPr marL="0" indent="0" algn="r" rtl="1">
              <a:buNone/>
            </a:pPr>
            <a:r>
              <a:rPr lang="fa-IR" dirty="0">
                <a:solidFill>
                  <a:schemeClr val="tx1"/>
                </a:solidFill>
                <a:cs typeface="B Nazanin" panose="00000400000000000000" pitchFamily="2" charset="-78"/>
              </a:rPr>
              <a:t>	3- تعیین تقدم و تاخر رویدادها و فعالیت ها</a:t>
            </a:r>
          </a:p>
          <a:p>
            <a:pPr marL="0" indent="0" algn="r" rtl="1">
              <a:buNone/>
            </a:pPr>
            <a:r>
              <a:rPr lang="fa-IR" dirty="0">
                <a:solidFill>
                  <a:schemeClr val="tx1"/>
                </a:solidFill>
                <a:cs typeface="B Nazanin" panose="00000400000000000000" pitchFamily="2" charset="-78"/>
              </a:rPr>
              <a:t>	4- شناخت دقیق روابط بین فعالیت ها</a:t>
            </a:r>
          </a:p>
          <a:p>
            <a:pPr marL="0" indent="0" algn="r"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8472314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b="1" dirty="0">
                <a:cs typeface="B Nazanin" panose="00000400000000000000" pitchFamily="2" charset="-78"/>
              </a:rPr>
              <a:t>مزایای عمده برنامه ریزی شبکه ای</a:t>
            </a:r>
            <a:r>
              <a:rPr lang="fa-IR" altLang="en-US" b="1" dirty="0" smtClean="0">
                <a:cs typeface="B Nazanin" panose="00000400000000000000" pitchFamily="2" charset="-78"/>
              </a:rPr>
              <a:t>:</a:t>
            </a:r>
            <a:endParaRPr lang="en-US" dirty="0"/>
          </a:p>
        </p:txBody>
      </p:sp>
      <p:sp>
        <p:nvSpPr>
          <p:cNvPr id="3" name="Content Placeholder 2"/>
          <p:cNvSpPr>
            <a:spLocks noGrp="1"/>
          </p:cNvSpPr>
          <p:nvPr>
            <p:ph idx="1"/>
          </p:nvPr>
        </p:nvSpPr>
        <p:spPr/>
        <p:txBody>
          <a:bodyPr/>
          <a:lstStyle/>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1- روابط بین تمامی فعالیت ها خواه به صورت مستقیم و خواه غیر مستقیم را بیان می کند.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2- مشکلات و موانع احتمالی در طول برنامه را مشخص و قابل رفع می کند.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3- نشان می دهد که چه فعالیت هایی باید به موازات یکدیگر و چه </a:t>
            </a:r>
            <a:br>
              <a:rPr lang="fa-IR" altLang="en-US" b="0" dirty="0">
                <a:solidFill>
                  <a:schemeClr val="tx1"/>
                </a:solidFill>
                <a:cs typeface="B Nazanin" panose="00000400000000000000" pitchFamily="2" charset="-78"/>
              </a:rPr>
            </a:br>
            <a:r>
              <a:rPr lang="fa-IR" altLang="en-US" b="0" dirty="0">
                <a:solidFill>
                  <a:schemeClr val="tx1"/>
                </a:solidFill>
                <a:cs typeface="B Nazanin" panose="00000400000000000000" pitchFamily="2" charset="-78"/>
              </a:rPr>
              <a:t>فعالیت هایی باید به صورت سری انجام شود.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4- روابط بین فعالیت ها را بطور دقیق نشان می دهد.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5- برنامه های بسیار پیچیده و مفصل را بسیار ساده و قابل درک بیان خواهد کرد.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6- برای تعیین زمان دقیق هر فعالیت از آمار و احتمال استفاده می کند.</a:t>
            </a:r>
          </a:p>
          <a:p>
            <a:pPr algn="just" rtl="1">
              <a:lnSpc>
                <a:spcPct val="80000"/>
              </a:lnSpc>
              <a:buFont typeface="Wingdings" panose="05000000000000000000" pitchFamily="2" charset="2"/>
              <a:buNone/>
            </a:pPr>
            <a:r>
              <a:rPr lang="fa-IR" altLang="en-US" b="0" dirty="0">
                <a:solidFill>
                  <a:schemeClr val="tx1"/>
                </a:solidFill>
                <a:cs typeface="B Nazanin" panose="00000400000000000000" pitchFamily="2" charset="-78"/>
              </a:rPr>
              <a:t>	7- زمان لازم جهت انجام کامل یک طرح را تقریبا دقیق بیان می کند</a:t>
            </a:r>
            <a:endParaRPr lang="en-US" b="0" dirty="0">
              <a:solidFill>
                <a:schemeClr val="tx1"/>
              </a:solidFill>
            </a:endParaRPr>
          </a:p>
        </p:txBody>
      </p:sp>
    </p:spTree>
    <p:extLst>
      <p:ext uri="{BB962C8B-B14F-4D97-AF65-F5344CB8AC3E}">
        <p14:creationId xmlns:p14="http://schemas.microsoft.com/office/powerpoint/2010/main" val="282957800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روش های شبکه ای</a:t>
            </a:r>
            <a:endParaRPr lang="en-US" dirty="0"/>
          </a:p>
        </p:txBody>
      </p:sp>
      <p:sp>
        <p:nvSpPr>
          <p:cNvPr id="3" name="Content Placeholder 2"/>
          <p:cNvSpPr>
            <a:spLocks noGrp="1"/>
          </p:cNvSpPr>
          <p:nvPr>
            <p:ph idx="1"/>
          </p:nvPr>
        </p:nvSpPr>
        <p:spPr/>
        <p:txBody>
          <a:bodyPr/>
          <a:lstStyle/>
          <a:p>
            <a:pPr algn="r" rtl="1">
              <a:buFont typeface="Wingdings" panose="05000000000000000000" pitchFamily="2" charset="2"/>
              <a:buNone/>
            </a:pPr>
            <a:r>
              <a:rPr lang="fa-IR" altLang="en-US" dirty="0">
                <a:solidFill>
                  <a:schemeClr val="tx1"/>
                </a:solidFill>
                <a:cs typeface="B Nazanin" panose="00000400000000000000" pitchFamily="2" charset="-78"/>
              </a:rPr>
              <a:t>روش پرت:</a:t>
            </a:r>
          </a:p>
          <a:p>
            <a:pPr algn="just" rtl="1">
              <a:buFont typeface="Wingdings" panose="05000000000000000000" pitchFamily="2" charset="2"/>
              <a:buNone/>
            </a:pPr>
            <a:r>
              <a:rPr lang="fa-IR" altLang="en-US" dirty="0">
                <a:solidFill>
                  <a:schemeClr val="tx1"/>
                </a:solidFill>
                <a:cs typeface="B Nazanin" panose="00000400000000000000" pitchFamily="2" charset="-78"/>
              </a:rPr>
              <a:t>	”پرت“ روشی جهت به حداقل رساندن تاخیر، وقفه و تضاد در انجام برنامه و هماهنگ ساختن قسمت های مختلف یک طرح اجرایی می باشد. به عبارت دیگر در این روش ما به دنبال تعیین هرچه دقیق تر زمان لازم برای نیل به یک هدف نهایی و کوتاه کردن این زمان تا حد ممکن می باشیم.</a:t>
            </a:r>
          </a:p>
          <a:p>
            <a:pPr algn="just" rtl="1">
              <a:buFont typeface="Wingdings" panose="05000000000000000000" pitchFamily="2" charset="2"/>
              <a:buNone/>
            </a:pPr>
            <a:r>
              <a:rPr lang="fa-IR" altLang="en-US" dirty="0">
                <a:solidFill>
                  <a:schemeClr val="tx1"/>
                </a:solidFill>
                <a:cs typeface="B Nazanin" panose="00000400000000000000" pitchFamily="2" charset="-78"/>
              </a:rPr>
              <a:t>	پس به عبارت دقیق تر ”پرت“ مبتنی بر طول مدت اجرای برنامه و روش های کوتاه کردن این مدت قرار دارد.</a:t>
            </a:r>
            <a:endParaRPr lang="en-US" altLang="en-US" dirty="0">
              <a:solidFill>
                <a:schemeClr val="tx1"/>
              </a:solidFill>
              <a:cs typeface="B Nazanin" panose="00000400000000000000" pitchFamily="2" charset="-78"/>
            </a:endParaRPr>
          </a:p>
          <a:p>
            <a:pPr algn="r" rtl="1"/>
            <a:endParaRPr lang="en-US" dirty="0">
              <a:solidFill>
                <a:schemeClr val="tx1"/>
              </a:solidFill>
            </a:endParaRPr>
          </a:p>
        </p:txBody>
      </p:sp>
    </p:spTree>
    <p:extLst>
      <p:ext uri="{BB962C8B-B14F-4D97-AF65-F5344CB8AC3E}">
        <p14:creationId xmlns:p14="http://schemas.microsoft.com/office/powerpoint/2010/main" val="40927942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روش </a:t>
            </a:r>
            <a:r>
              <a:rPr lang="fa-IR" dirty="0" smtClean="0">
                <a:cs typeface="B Nazanin" panose="00000400000000000000" pitchFamily="2" charset="-78"/>
              </a:rPr>
              <a:t>شبکه ای پرت</a:t>
            </a:r>
            <a:endParaRPr lang="en-US" dirty="0"/>
          </a:p>
        </p:txBody>
      </p:sp>
      <p:sp>
        <p:nvSpPr>
          <p:cNvPr id="3" name="Content Placeholder 2"/>
          <p:cNvSpPr>
            <a:spLocks noGrp="1"/>
          </p:cNvSpPr>
          <p:nvPr>
            <p:ph idx="1"/>
          </p:nvPr>
        </p:nvSpPr>
        <p:spPr/>
        <p:txBody>
          <a:bodyPr/>
          <a:lstStyle/>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روش برآورد زمان:</a:t>
            </a:r>
          </a:p>
          <a:p>
            <a:pPr algn="l">
              <a:lnSpc>
                <a:spcPct val="90000"/>
              </a:lnSpc>
              <a:buNone/>
            </a:pPr>
            <a:r>
              <a:rPr lang="en-US" altLang="en-US" dirty="0">
                <a:solidFill>
                  <a:schemeClr val="tx1"/>
                </a:solidFill>
                <a:latin typeface="+mj-lt"/>
                <a:cs typeface="B Nazanin" panose="00000400000000000000" pitchFamily="2" charset="-78"/>
              </a:rPr>
              <a:t>TE = (A+4M+B)/6</a:t>
            </a:r>
          </a:p>
          <a:p>
            <a:pPr algn="l">
              <a:lnSpc>
                <a:spcPct val="90000"/>
              </a:lnSpc>
              <a:buNone/>
            </a:pPr>
            <a:r>
              <a:rPr lang="en-US" altLang="en-US" dirty="0">
                <a:solidFill>
                  <a:schemeClr val="tx1"/>
                </a:solidFill>
                <a:latin typeface="+mj-lt"/>
                <a:cs typeface="B Nazanin" panose="00000400000000000000" pitchFamily="2" charset="-78"/>
              </a:rPr>
              <a:t>A:</a:t>
            </a:r>
            <a:r>
              <a:rPr lang="fa-IR" altLang="en-US" dirty="0">
                <a:solidFill>
                  <a:schemeClr val="tx1"/>
                </a:solidFill>
                <a:cs typeface="B Nazanin" panose="00000400000000000000" pitchFamily="2" charset="-78"/>
              </a:rPr>
              <a:t>زمان حداقل </a:t>
            </a:r>
            <a:endParaRPr lang="en-US" altLang="en-US" dirty="0">
              <a:solidFill>
                <a:schemeClr val="tx1"/>
              </a:solidFill>
              <a:cs typeface="B Nazanin" panose="00000400000000000000" pitchFamily="2" charset="-78"/>
            </a:endParaRPr>
          </a:p>
          <a:p>
            <a:pPr algn="l">
              <a:lnSpc>
                <a:spcPct val="90000"/>
              </a:lnSpc>
              <a:buNone/>
            </a:pPr>
            <a:r>
              <a:rPr lang="en-US" altLang="en-US" dirty="0">
                <a:solidFill>
                  <a:schemeClr val="tx1"/>
                </a:solidFill>
                <a:latin typeface="+mj-lt"/>
                <a:cs typeface="B Nazanin" panose="00000400000000000000" pitchFamily="2" charset="-78"/>
              </a:rPr>
              <a:t>M</a:t>
            </a:r>
            <a:r>
              <a:rPr lang="en-US" altLang="en-US" dirty="0">
                <a:solidFill>
                  <a:schemeClr val="tx1"/>
                </a:solidFill>
                <a:cs typeface="B Nazanin" panose="00000400000000000000" pitchFamily="2" charset="-78"/>
              </a:rPr>
              <a:t>:</a:t>
            </a:r>
            <a:r>
              <a:rPr lang="fa-IR" altLang="en-US" dirty="0">
                <a:solidFill>
                  <a:schemeClr val="tx1"/>
                </a:solidFill>
                <a:cs typeface="B Nazanin" panose="00000400000000000000" pitchFamily="2" charset="-78"/>
              </a:rPr>
              <a:t> زمان محتمل </a:t>
            </a:r>
            <a:endParaRPr lang="en-US" altLang="en-US" dirty="0">
              <a:solidFill>
                <a:schemeClr val="tx1"/>
              </a:solidFill>
              <a:cs typeface="B Nazanin" panose="00000400000000000000" pitchFamily="2" charset="-78"/>
            </a:endParaRPr>
          </a:p>
          <a:p>
            <a:pPr algn="l">
              <a:lnSpc>
                <a:spcPct val="90000"/>
              </a:lnSpc>
              <a:buNone/>
            </a:pPr>
            <a:r>
              <a:rPr lang="en-US" altLang="en-US" dirty="0">
                <a:solidFill>
                  <a:schemeClr val="tx1"/>
                </a:solidFill>
                <a:latin typeface="+mj-lt"/>
                <a:cs typeface="B Nazanin" panose="00000400000000000000" pitchFamily="2" charset="-78"/>
              </a:rPr>
              <a:t>B</a:t>
            </a:r>
            <a:r>
              <a:rPr lang="en-US" altLang="en-US" dirty="0">
                <a:solidFill>
                  <a:schemeClr val="tx1"/>
                </a:solidFill>
                <a:cs typeface="B Nazanin" panose="00000400000000000000" pitchFamily="2" charset="-78"/>
              </a:rPr>
              <a:t>:</a:t>
            </a:r>
            <a:r>
              <a:rPr lang="fa-IR" altLang="en-US" dirty="0">
                <a:solidFill>
                  <a:schemeClr val="tx1"/>
                </a:solidFill>
                <a:cs typeface="B Nazanin" panose="00000400000000000000" pitchFamily="2" charset="-78"/>
              </a:rPr>
              <a:t> زمان حداکثر </a:t>
            </a:r>
            <a:endParaRPr lang="en-US" altLang="en-US" dirty="0">
              <a:solidFill>
                <a:schemeClr val="tx1"/>
              </a:solidFill>
              <a:cs typeface="B Nazanin" panose="00000400000000000000" pitchFamily="2" charset="-78"/>
            </a:endParaRPr>
          </a:p>
          <a:p>
            <a:pPr algn="r" rtl="1">
              <a:lnSpc>
                <a:spcPct val="90000"/>
              </a:lnSpc>
              <a:buFont typeface="Wingdings" panose="05000000000000000000" pitchFamily="2" charset="2"/>
              <a:buNone/>
            </a:pPr>
            <a:r>
              <a:rPr lang="fa-IR" altLang="en-US" dirty="0">
                <a:solidFill>
                  <a:schemeClr val="tx1"/>
                </a:solidFill>
                <a:cs typeface="B Nazanin" panose="00000400000000000000" pitchFamily="2" charset="-78"/>
              </a:rPr>
              <a:t>نظارت، کنترل و </a:t>
            </a:r>
            <a:r>
              <a:rPr lang="fa-IR" altLang="en-US" dirty="0" smtClean="0">
                <a:solidFill>
                  <a:schemeClr val="tx1"/>
                </a:solidFill>
                <a:cs typeface="B Nazanin" panose="00000400000000000000" pitchFamily="2" charset="-78"/>
              </a:rPr>
              <a:t>ارزیابی:</a:t>
            </a:r>
          </a:p>
          <a:p>
            <a:pPr algn="r"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اساس </a:t>
            </a:r>
            <a:r>
              <a:rPr lang="fa-IR" altLang="en-US" dirty="0">
                <a:solidFill>
                  <a:schemeClr val="tx1"/>
                </a:solidFill>
                <a:cs typeface="B Nazanin" panose="00000400000000000000" pitchFamily="2" charset="-78"/>
              </a:rPr>
              <a:t>ارزیابی در روش پرت بر زمان سنجی قرار دارد، و اینکه آیا</a:t>
            </a:r>
            <a:r>
              <a:rPr lang="fa-IR" altLang="en-US" dirty="0" smtClean="0">
                <a:solidFill>
                  <a:schemeClr val="tx1"/>
                </a:solidFill>
                <a:cs typeface="B Nazanin" panose="00000400000000000000" pitchFamily="2" charset="-78"/>
              </a:rPr>
              <a:t>:</a:t>
            </a:r>
          </a:p>
          <a:p>
            <a:pPr algn="r"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 </a:t>
            </a:r>
          </a:p>
          <a:p>
            <a:pPr algn="r" rtl="1">
              <a:lnSpc>
                <a:spcPct val="90000"/>
              </a:lnSpc>
              <a:buFont typeface="Wingdings" panose="05000000000000000000" pitchFamily="2" charset="2"/>
              <a:buNone/>
            </a:pPr>
            <a:r>
              <a:rPr lang="fa-IR" altLang="en-US" dirty="0" smtClean="0">
                <a:solidFill>
                  <a:schemeClr val="tx1"/>
                </a:solidFill>
                <a:cs typeface="B Nazanin" panose="00000400000000000000" pitchFamily="2" charset="-78"/>
              </a:rPr>
              <a:t>فعالیت </a:t>
            </a:r>
            <a:r>
              <a:rPr lang="fa-IR" altLang="en-US" dirty="0">
                <a:solidFill>
                  <a:schemeClr val="tx1"/>
                </a:solidFill>
                <a:cs typeface="B Nazanin" panose="00000400000000000000" pitchFamily="2" charset="-78"/>
              </a:rPr>
              <a:t>مورد نظر مطابق زمانی که برای آن برآورد شده، انجام می گیرد؟ </a:t>
            </a:r>
          </a:p>
        </p:txBody>
      </p:sp>
    </p:spTree>
    <p:extLst>
      <p:ext uri="{BB962C8B-B14F-4D97-AF65-F5344CB8AC3E}">
        <p14:creationId xmlns:p14="http://schemas.microsoft.com/office/powerpoint/2010/main" val="17501023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altLang="en-US" b="1" dirty="0" smtClean="0">
                <a:cs typeface="B Nazanin" panose="00000400000000000000" pitchFamily="2" charset="-78"/>
              </a:rPr>
              <a:t>روش شبکه ای سی.پی.ام.:</a:t>
            </a:r>
            <a:endParaRPr lang="en-US" dirty="0"/>
          </a:p>
        </p:txBody>
      </p:sp>
      <p:sp>
        <p:nvSpPr>
          <p:cNvPr id="3" name="Content Placeholder 2"/>
          <p:cNvSpPr>
            <a:spLocks noGrp="1"/>
          </p:cNvSpPr>
          <p:nvPr>
            <p:ph idx="1"/>
          </p:nvPr>
        </p:nvSpPr>
        <p:spPr/>
        <p:txBody>
          <a:bodyPr/>
          <a:lstStyle/>
          <a:p>
            <a:pPr algn="just" rtl="1">
              <a:buFont typeface="Wingdings" panose="05000000000000000000" pitchFamily="2" charset="2"/>
              <a:buNone/>
            </a:pPr>
            <a:r>
              <a:rPr lang="fa-IR" altLang="en-US" dirty="0">
                <a:solidFill>
                  <a:schemeClr val="tx1"/>
                </a:solidFill>
                <a:cs typeface="B Nazanin" panose="00000400000000000000" pitchFamily="2" charset="-78"/>
              </a:rPr>
              <a:t>	</a:t>
            </a:r>
            <a:endParaRPr lang="fa-IR" altLang="en-US" dirty="0" smtClean="0">
              <a:solidFill>
                <a:schemeClr val="tx1"/>
              </a:solidFill>
              <a:cs typeface="B Nazanin" panose="00000400000000000000" pitchFamily="2" charset="-78"/>
            </a:endParaRPr>
          </a:p>
          <a:p>
            <a:pPr algn="just" rtl="1">
              <a:buFont typeface="Wingdings" panose="05000000000000000000" pitchFamily="2" charset="2"/>
              <a:buNone/>
            </a:pPr>
            <a:r>
              <a:rPr lang="fa-IR" altLang="en-US" dirty="0" smtClean="0">
                <a:solidFill>
                  <a:schemeClr val="tx1"/>
                </a:solidFill>
                <a:cs typeface="B Nazanin" panose="00000400000000000000" pitchFamily="2" charset="-78"/>
              </a:rPr>
              <a:t>”</a:t>
            </a:r>
            <a:r>
              <a:rPr lang="fa-IR" altLang="en-US" dirty="0">
                <a:solidFill>
                  <a:schemeClr val="tx1"/>
                </a:solidFill>
                <a:cs typeface="B Nazanin" panose="00000400000000000000" pitchFamily="2" charset="-78"/>
              </a:rPr>
              <a:t>سی. پی. ام.“ تقریبا همان روش ”پرت“ است با اضافه اینکه:</a:t>
            </a:r>
          </a:p>
          <a:p>
            <a:pPr algn="just" rtl="1">
              <a:buFont typeface="Wingdings" panose="05000000000000000000" pitchFamily="2" charset="2"/>
              <a:buNone/>
            </a:pPr>
            <a:r>
              <a:rPr lang="fa-IR" altLang="en-US" dirty="0" smtClean="0">
                <a:solidFill>
                  <a:schemeClr val="tx1"/>
                </a:solidFill>
                <a:cs typeface="B Nazanin" panose="00000400000000000000" pitchFamily="2" charset="-78"/>
              </a:rPr>
              <a:t>اولا: به </a:t>
            </a:r>
            <a:r>
              <a:rPr lang="fa-IR" altLang="en-US" dirty="0">
                <a:solidFill>
                  <a:schemeClr val="tx1"/>
                </a:solidFill>
                <a:cs typeface="B Nazanin" panose="00000400000000000000" pitchFamily="2" charset="-78"/>
              </a:rPr>
              <a:t>محاسبه مستقیم هزینه می پردازد.</a:t>
            </a:r>
          </a:p>
          <a:p>
            <a:pPr algn="just" rtl="1">
              <a:buFont typeface="Wingdings" panose="05000000000000000000" pitchFamily="2" charset="2"/>
              <a:buNone/>
            </a:pPr>
            <a:r>
              <a:rPr lang="fa-IR" altLang="en-US" dirty="0" smtClean="0">
                <a:solidFill>
                  <a:schemeClr val="tx1"/>
                </a:solidFill>
                <a:cs typeface="B Nazanin" panose="00000400000000000000" pitchFamily="2" charset="-78"/>
              </a:rPr>
              <a:t>ثانیا</a:t>
            </a:r>
            <a:r>
              <a:rPr lang="fa-IR" altLang="en-US" dirty="0">
                <a:solidFill>
                  <a:schemeClr val="tx1"/>
                </a:solidFill>
                <a:cs typeface="B Nazanin" panose="00000400000000000000" pitchFamily="2" charset="-78"/>
              </a:rPr>
              <a:t>: چون به ندرت به اجرای برنامه های بدون </a:t>
            </a:r>
            <a:r>
              <a:rPr lang="fa-IR" altLang="en-US" dirty="0" smtClean="0">
                <a:solidFill>
                  <a:schemeClr val="tx1"/>
                </a:solidFill>
                <a:cs typeface="B Nazanin" panose="00000400000000000000" pitchFamily="2" charset="-78"/>
              </a:rPr>
              <a:t>سابقه می </a:t>
            </a:r>
            <a:r>
              <a:rPr lang="fa-IR" altLang="en-US" dirty="0">
                <a:solidFill>
                  <a:schemeClr val="tx1"/>
                </a:solidFill>
                <a:cs typeface="B Nazanin" panose="00000400000000000000" pitchFamily="2" charset="-78"/>
              </a:rPr>
              <a:t>پردازد، </a:t>
            </a:r>
            <a:r>
              <a:rPr lang="fa-IR" altLang="en-US" dirty="0" smtClean="0">
                <a:solidFill>
                  <a:schemeClr val="tx1"/>
                </a:solidFill>
                <a:cs typeface="B Nazanin" panose="00000400000000000000" pitchFamily="2" charset="-78"/>
              </a:rPr>
              <a:t>از</a:t>
            </a:r>
          </a:p>
          <a:p>
            <a:pPr algn="just" rtl="1">
              <a:buFont typeface="Wingdings" panose="05000000000000000000" pitchFamily="2" charset="2"/>
              <a:buNone/>
            </a:pPr>
            <a:r>
              <a:rPr lang="fa-IR" altLang="en-US" dirty="0" smtClean="0">
                <a:solidFill>
                  <a:schemeClr val="tx1"/>
                </a:solidFill>
                <a:cs typeface="B Nazanin" panose="00000400000000000000" pitchFamily="2" charset="-78"/>
              </a:rPr>
              <a:t>لحاظ </a:t>
            </a:r>
            <a:r>
              <a:rPr lang="fa-IR" altLang="en-US" dirty="0">
                <a:solidFill>
                  <a:schemeClr val="tx1"/>
                </a:solidFill>
                <a:cs typeface="B Nazanin" panose="00000400000000000000" pitchFamily="2" charset="-78"/>
              </a:rPr>
              <a:t>برآورد زمان مشکلات بسیار کمتری داشته و کوشش خود </a:t>
            </a:r>
            <a:r>
              <a:rPr lang="fa-IR" altLang="en-US" dirty="0" smtClean="0">
                <a:solidFill>
                  <a:schemeClr val="tx1"/>
                </a:solidFill>
                <a:cs typeface="B Nazanin" panose="00000400000000000000" pitchFamily="2" charset="-78"/>
              </a:rPr>
              <a:t>را</a:t>
            </a:r>
          </a:p>
          <a:p>
            <a:pPr algn="just" rtl="1">
              <a:buFont typeface="Wingdings" panose="05000000000000000000" pitchFamily="2" charset="2"/>
              <a:buNone/>
            </a:pPr>
            <a:r>
              <a:rPr lang="fa-IR" altLang="en-US" dirty="0" smtClean="0">
                <a:solidFill>
                  <a:schemeClr val="tx1"/>
                </a:solidFill>
                <a:cs typeface="B Nazanin" panose="00000400000000000000" pitchFamily="2" charset="-78"/>
              </a:rPr>
              <a:t>صرف </a:t>
            </a:r>
            <a:r>
              <a:rPr lang="fa-IR" altLang="en-US" dirty="0">
                <a:solidFill>
                  <a:schemeClr val="tx1"/>
                </a:solidFill>
                <a:cs typeface="B Nazanin" panose="00000400000000000000" pitchFamily="2" charset="-78"/>
              </a:rPr>
              <a:t>محاسبه هزینه های برنامه می کند.</a:t>
            </a:r>
          </a:p>
          <a:p>
            <a:pPr algn="r" rtl="1"/>
            <a:endParaRPr lang="en-US" dirty="0">
              <a:solidFill>
                <a:schemeClr val="tx1"/>
              </a:solidFill>
            </a:endParaRPr>
          </a:p>
        </p:txBody>
      </p:sp>
    </p:spTree>
    <p:extLst>
      <p:ext uri="{BB962C8B-B14F-4D97-AF65-F5344CB8AC3E}">
        <p14:creationId xmlns:p14="http://schemas.microsoft.com/office/powerpoint/2010/main" val="208417002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Nazanin" panose="00000400000000000000" pitchFamily="2" charset="-78"/>
              </a:rPr>
              <a:t>روش شبکه ای سی.پی.ام.:</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r>
              <a:rPr lang="fa-IR" dirty="0">
                <a:solidFill>
                  <a:schemeClr val="tx1"/>
                </a:solidFill>
                <a:cs typeface="B Nazanin" panose="00000400000000000000" pitchFamily="2" charset="-78"/>
              </a:rPr>
              <a:t>در ”سی. پی. ام.“ برای اجرای هر فعالیت دو زمان </a:t>
            </a:r>
            <a:r>
              <a:rPr lang="fa-IR" dirty="0" smtClean="0">
                <a:solidFill>
                  <a:schemeClr val="tx1"/>
                </a:solidFill>
                <a:cs typeface="B Nazanin" panose="00000400000000000000" pitchFamily="2" charset="-78"/>
              </a:rPr>
              <a:t>منظور می </a:t>
            </a:r>
            <a:r>
              <a:rPr lang="fa-IR" dirty="0">
                <a:solidFill>
                  <a:schemeClr val="tx1"/>
                </a:solidFill>
                <a:cs typeface="B Nazanin" panose="00000400000000000000" pitchFamily="2" charset="-78"/>
              </a:rPr>
              <a:t>گردد</a:t>
            </a:r>
            <a:r>
              <a:rPr lang="fa-IR" dirty="0" smtClean="0">
                <a:solidFill>
                  <a:schemeClr val="tx1"/>
                </a:solidFill>
                <a:cs typeface="B Nazanin" panose="00000400000000000000" pitchFamily="2" charset="-78"/>
              </a:rPr>
              <a:t>:</a:t>
            </a:r>
          </a:p>
          <a:p>
            <a:pPr marL="0" indent="0" algn="r" rtl="1">
              <a:buNone/>
            </a:pPr>
            <a:endParaRPr lang="fa-IR" dirty="0">
              <a:solidFill>
                <a:schemeClr val="tx1"/>
              </a:solidFill>
              <a:cs typeface="B Nazanin" panose="00000400000000000000" pitchFamily="2" charset="-78"/>
            </a:endParaRPr>
          </a:p>
          <a:p>
            <a:pPr marL="0" indent="0" algn="r" rtl="1">
              <a:buNone/>
            </a:pPr>
            <a:r>
              <a:rPr lang="fa-IR" dirty="0">
                <a:solidFill>
                  <a:schemeClr val="tx1"/>
                </a:solidFill>
                <a:cs typeface="B Nazanin" panose="00000400000000000000" pitchFamily="2" charset="-78"/>
              </a:rPr>
              <a:t>	1- زمان طبیعی که طی آن فعالیت با هزینه معمولی انجام </a:t>
            </a:r>
            <a:br>
              <a:rPr lang="fa-IR" dirty="0">
                <a:solidFill>
                  <a:schemeClr val="tx1"/>
                </a:solidFill>
                <a:cs typeface="B Nazanin" panose="00000400000000000000" pitchFamily="2" charset="-78"/>
              </a:rPr>
            </a:br>
            <a:r>
              <a:rPr lang="fa-IR" dirty="0">
                <a:solidFill>
                  <a:schemeClr val="tx1"/>
                </a:solidFill>
                <a:cs typeface="B Nazanin" panose="00000400000000000000" pitchFamily="2" charset="-78"/>
              </a:rPr>
              <a:t>می گردد.</a:t>
            </a:r>
          </a:p>
          <a:p>
            <a:pPr marL="0" indent="0" algn="r" rtl="1">
              <a:buNone/>
            </a:pPr>
            <a:r>
              <a:rPr lang="fa-IR" dirty="0">
                <a:solidFill>
                  <a:schemeClr val="tx1"/>
                </a:solidFill>
                <a:cs typeface="B Nazanin" panose="00000400000000000000" pitchFamily="2" charset="-78"/>
              </a:rPr>
              <a:t>	2- زمان فشرده که برای انجام فعالیت ها در زمان کوتاه تر و با هزینه بیشتر انجام می گیرد. 	</a:t>
            </a:r>
          </a:p>
          <a:p>
            <a:pPr marL="0" indent="0" algn="r" rtl="1">
              <a:buNone/>
            </a:pPr>
            <a:r>
              <a:rPr lang="fa-IR" dirty="0">
                <a:solidFill>
                  <a:schemeClr val="tx1"/>
                </a:solidFill>
                <a:cs typeface="B Nazanin" panose="00000400000000000000" pitchFamily="2" charset="-78"/>
              </a:rPr>
              <a:t>	</a:t>
            </a:r>
            <a:endParaRPr lang="fa-IR" dirty="0" smtClean="0">
              <a:solidFill>
                <a:schemeClr val="tx1"/>
              </a:solidFill>
              <a:cs typeface="B Nazanin" panose="00000400000000000000" pitchFamily="2" charset="-78"/>
            </a:endParaRPr>
          </a:p>
          <a:p>
            <a:pPr marL="0" indent="0" algn="r" rtl="1">
              <a:buNone/>
            </a:pPr>
            <a:r>
              <a:rPr lang="fa-IR" dirty="0" smtClean="0">
                <a:solidFill>
                  <a:schemeClr val="tx1"/>
                </a:solidFill>
                <a:cs typeface="B Nazanin" panose="00000400000000000000" pitchFamily="2" charset="-78"/>
              </a:rPr>
              <a:t>بطور </a:t>
            </a:r>
            <a:r>
              <a:rPr lang="fa-IR" dirty="0">
                <a:solidFill>
                  <a:schemeClr val="tx1"/>
                </a:solidFill>
                <a:cs typeface="B Nazanin" panose="00000400000000000000" pitchFamily="2" charset="-78"/>
              </a:rPr>
              <a:t>کلی سعی ”سی.پی.ام.“ در این است که کمترین هزینه مناسبی را که بتوان برنامه را با آن در کمترین زمان مناسب اجرا کرد را بدست آورد.</a:t>
            </a:r>
          </a:p>
          <a:p>
            <a:pPr marL="0" indent="0" algn="r" rtl="1">
              <a:buNone/>
            </a:pP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411586667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مثال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5866611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391400" cy="1468016"/>
          </a:xfrm>
        </p:spPr>
        <p:txBody>
          <a:bodyPr/>
          <a:lstStyle/>
          <a:p>
            <a:pPr algn="ctr" rtl="1">
              <a:lnSpc>
                <a:spcPct val="150000"/>
              </a:lnSpc>
            </a:pPr>
            <a:r>
              <a:rPr lang="fa-IR" sz="2800" dirty="0">
                <a:solidFill>
                  <a:schemeClr val="tx1"/>
                </a:solidFill>
                <a:latin typeface="IranNastaliq" panose="02020505000000020003" pitchFamily="18" charset="0"/>
                <a:cs typeface="B Nazanin" panose="00000400000000000000" pitchFamily="2" charset="-78"/>
              </a:rPr>
              <a:t>گرچه منزل بس خطرناک است و مقصد بس بعید</a:t>
            </a:r>
            <a:br>
              <a:rPr lang="fa-IR" sz="2800" dirty="0">
                <a:solidFill>
                  <a:schemeClr val="tx1"/>
                </a:solidFill>
                <a:latin typeface="IranNastaliq" panose="02020505000000020003" pitchFamily="18" charset="0"/>
                <a:cs typeface="B Nazanin" panose="00000400000000000000" pitchFamily="2" charset="-78"/>
              </a:rPr>
            </a:br>
            <a:r>
              <a:rPr lang="fa-IR" sz="2800" dirty="0">
                <a:solidFill>
                  <a:schemeClr val="tx1"/>
                </a:solidFill>
                <a:latin typeface="IranNastaliq" panose="02020505000000020003" pitchFamily="18" charset="0"/>
                <a:cs typeface="B Nazanin" panose="00000400000000000000" pitchFamily="2" charset="-78"/>
              </a:rPr>
              <a:t>هیچ راهی نیست کان را نیست پایان </a:t>
            </a:r>
            <a:r>
              <a:rPr lang="fa-IR" sz="2800" dirty="0" smtClean="0">
                <a:solidFill>
                  <a:schemeClr val="tx1"/>
                </a:solidFill>
                <a:latin typeface="IranNastaliq" panose="02020505000000020003" pitchFamily="18" charset="0"/>
                <a:cs typeface="B Nazanin" panose="00000400000000000000" pitchFamily="2" charset="-78"/>
              </a:rPr>
              <a:t>غم</a:t>
            </a:r>
            <a:r>
              <a:rPr lang="fa-IR" sz="2800" dirty="0">
                <a:solidFill>
                  <a:schemeClr val="tx1"/>
                </a:solidFill>
                <a:latin typeface="IranNastaliq" panose="02020505000000020003" pitchFamily="18" charset="0"/>
                <a:cs typeface="B Nazanin" panose="00000400000000000000" pitchFamily="2" charset="-78"/>
              </a:rPr>
              <a:t> مخور </a:t>
            </a:r>
            <a:r>
              <a:rPr lang="fa-IR" sz="2800" dirty="0" smtClean="0">
                <a:solidFill>
                  <a:schemeClr val="tx1"/>
                </a:solidFill>
                <a:latin typeface="IranNastaliq" panose="02020505000000020003" pitchFamily="18" charset="0"/>
                <a:cs typeface="B Nazanin" panose="00000400000000000000" pitchFamily="2" charset="-78"/>
              </a:rPr>
              <a:t>(</a:t>
            </a:r>
            <a:r>
              <a:rPr lang="fa-IR" sz="2000" dirty="0" smtClean="0">
                <a:solidFill>
                  <a:schemeClr val="tx1"/>
                </a:solidFill>
                <a:latin typeface="IranNastaliq" panose="02020505000000020003" pitchFamily="18" charset="0"/>
                <a:cs typeface="B Nazanin" panose="00000400000000000000" pitchFamily="2" charset="-78"/>
              </a:rPr>
              <a:t>حافظ</a:t>
            </a:r>
            <a:r>
              <a:rPr lang="fa-IR" sz="2800" dirty="0" smtClean="0">
                <a:solidFill>
                  <a:schemeClr val="tx1"/>
                </a:solidFill>
                <a:latin typeface="IranNastaliq" panose="02020505000000020003" pitchFamily="18" charset="0"/>
                <a:cs typeface="B Nazanin" panose="00000400000000000000" pitchFamily="2" charset="-78"/>
              </a:rPr>
              <a:t>)</a:t>
            </a:r>
            <a:endParaRPr lang="en-US" sz="2800" dirty="0">
              <a:solidFill>
                <a:schemeClr val="tx1"/>
              </a:solidFill>
              <a:latin typeface="IranNastaliq" panose="02020505000000020003" pitchFamily="18" charset="0"/>
              <a:cs typeface="B Nazanin" panose="00000400000000000000" pitchFamily="2" charset="-78"/>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7" y="1700807"/>
            <a:ext cx="8271118" cy="4492351"/>
          </a:xfrm>
        </p:spPr>
      </p:pic>
    </p:spTree>
    <p:extLst>
      <p:ext uri="{BB962C8B-B14F-4D97-AF65-F5344CB8AC3E}">
        <p14:creationId xmlns:p14="http://schemas.microsoft.com/office/powerpoint/2010/main" val="3838223797"/>
      </p:ext>
    </p:extLst>
  </p:cSld>
  <p:clrMapOvr>
    <a:masterClrMapping/>
  </p:clrMapOvr>
  <p:timing>
    <p:tnLst>
      <p:par>
        <p:cTn id="1" dur="indefinite" restart="never" nodeType="tmRoot"/>
      </p:par>
    </p:tnLst>
  </p:timing>
</p:sld>
</file>

<file path=ppt/theme/theme1.xml><?xml version="1.0" encoding="utf-8"?>
<a:theme xmlns:a="http://schemas.openxmlformats.org/drawingml/2006/main" name="business_objective">
  <a:themeElements>
    <a:clrScheme name="business_objecti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_objectiv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usiness_objectiv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_objectiv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_objectiv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_objectiv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_objectiv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_objectiv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_objectiv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_objectiv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_objectiv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_objectiv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_objectiv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_objectiv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business_objective</Template>
  <TotalTime>1169</TotalTime>
  <Words>2661</Words>
  <Application>Microsoft Office PowerPoint</Application>
  <PresentationFormat>On-screen Show (4:3)</PresentationFormat>
  <Paragraphs>471</Paragraphs>
  <Slides>73</Slides>
  <Notes>1</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8" baseType="lpstr">
      <vt:lpstr>Arial Unicode MS</vt:lpstr>
      <vt:lpstr>Arial</vt:lpstr>
      <vt:lpstr>Arial Narrow</vt:lpstr>
      <vt:lpstr>B Nazanin</vt:lpstr>
      <vt:lpstr>B Titr</vt:lpstr>
      <vt:lpstr>Calibri</vt:lpstr>
      <vt:lpstr>IranNastaliq</vt:lpstr>
      <vt:lpstr>Monotype Sorts</vt:lpstr>
      <vt:lpstr>Times New Roman</vt:lpstr>
      <vt:lpstr>Titr</vt:lpstr>
      <vt:lpstr>Traffic</vt:lpstr>
      <vt:lpstr>Wingdings</vt:lpstr>
      <vt:lpstr>Wingdings 3</vt:lpstr>
      <vt:lpstr>business_objective</vt:lpstr>
      <vt:lpstr>Document</vt:lpstr>
      <vt:lpstr>PowerPoint Presentation</vt:lpstr>
      <vt:lpstr>اصول سیاستگذاری و برنامه ریزی عملیاتی در حوزه بهداشت</vt:lpstr>
      <vt:lpstr>فهرست مفاهیم</vt:lpstr>
      <vt:lpstr>امير مومنان علي (ع):</vt:lpstr>
      <vt:lpstr>تعاریف و مفاهیم</vt:lpstr>
      <vt:lpstr>برنامه ریزی:</vt:lpstr>
      <vt:lpstr>دلایل ضرورت برنامه ریزی:</vt:lpstr>
      <vt:lpstr>انواع برنامه ریزی:</vt:lpstr>
      <vt:lpstr>برنامه ریزی استراتژیک</vt:lpstr>
      <vt:lpstr>نکته</vt:lpstr>
      <vt:lpstr>برنامه ریزی استراتژیک</vt:lpstr>
      <vt:lpstr>مفهوم برنامه ریزی استراتژیک</vt:lpstr>
      <vt:lpstr>مراحل مدیریت استراتژیک</vt:lpstr>
      <vt:lpstr>PowerPoint Presentation</vt:lpstr>
      <vt:lpstr>برنامه ریزی عملیاتی</vt:lpstr>
      <vt:lpstr>برنامه ریزی عملیاتی</vt:lpstr>
      <vt:lpstr>برنامه ریزی عملیاتی</vt:lpstr>
      <vt:lpstr>برنامه ریزی عملیاتی</vt:lpstr>
      <vt:lpstr>برنامه ریزی عملیاتی</vt:lpstr>
      <vt:lpstr>اصول تعیین اهداف در برنامه ریزی عملیاتی:</vt:lpstr>
      <vt:lpstr>تذکرات لازم در تدوین برنامه عملیاتی</vt:lpstr>
      <vt:lpstr>مراحل برنامه ريزي عملیاتی </vt:lpstr>
      <vt:lpstr>تحليل وضعيت موجود (کجا هستیم)</vt:lpstr>
      <vt:lpstr>تحليل وضعيت موجود (کجا هستیم)</vt:lpstr>
      <vt:lpstr>PowerPoint Presentation</vt:lpstr>
      <vt:lpstr>تحليل وضعيت موجود (کجا هستیم)</vt:lpstr>
      <vt:lpstr>اطلاعات اختصاصي برنامه</vt:lpstr>
      <vt:lpstr>اطلاعات اختصاصي برنامه</vt:lpstr>
      <vt:lpstr>اطلاعات اختصاصي برنامه</vt:lpstr>
      <vt:lpstr>علل ایجاد وضعیت موجود </vt:lpstr>
      <vt:lpstr>PowerPoint Presentation</vt:lpstr>
      <vt:lpstr>ابزارهای تجزيه وتحليل علل</vt:lpstr>
      <vt:lpstr>PowerPoint Presentation</vt:lpstr>
      <vt:lpstr>PowerPoint Presentation</vt:lpstr>
      <vt:lpstr>PowerPoint Presentation</vt:lpstr>
      <vt:lpstr>اهداف: (به کجا می خواهیم برسیم )</vt:lpstr>
      <vt:lpstr>انواع هدف</vt:lpstr>
      <vt:lpstr>اهداف كلي</vt:lpstr>
      <vt:lpstr>اهداف اختصاصي </vt:lpstr>
      <vt:lpstr>اهداف: (به کجا می خواهیم برسیم )</vt:lpstr>
      <vt:lpstr>اهداف: (به کجا می خواهیم برسیم )</vt:lpstr>
      <vt:lpstr>اهداف: (به کجا می خواهیم برسیم )</vt:lpstr>
      <vt:lpstr>اهداف: (به کجا می خواهیم برسیم )</vt:lpstr>
      <vt:lpstr>تعيين استراتژي ها (چگونه می خواهیم برسیم)</vt:lpstr>
      <vt:lpstr>استراتژي های رايج</vt:lpstr>
      <vt:lpstr>تعيين فعاليت ها (در راه رسیدن چه کارهایی باید انجام دهیم )</vt:lpstr>
      <vt:lpstr>تعيين فعاليت ها (در راه رسیدن چه کارهایی باید انجام دهیم )</vt:lpstr>
      <vt:lpstr>جدول فعاليت ها </vt:lpstr>
      <vt:lpstr>Activities Bar Chart</vt:lpstr>
      <vt:lpstr>PowerPoint Presentation</vt:lpstr>
      <vt:lpstr>جدول گانت</vt:lpstr>
      <vt:lpstr>تهيه جدول گانت براي افراد مسئول</vt:lpstr>
      <vt:lpstr>Gantt Chart</vt:lpstr>
      <vt:lpstr>کنترل</vt:lpstr>
      <vt:lpstr> (آیا در راه رسیدن هستیم) پايش</vt:lpstr>
      <vt:lpstr>پایش</vt:lpstr>
      <vt:lpstr>ارزشيابي (آیا به جایی که  می خواستیم رسیده ایم) </vt:lpstr>
      <vt:lpstr>برنامه ریزی عملیاتی</vt:lpstr>
      <vt:lpstr>برنامه ریزی عملیاتی</vt:lpstr>
      <vt:lpstr>تکنیک های برنامه ریزی عملیاتی</vt:lpstr>
      <vt:lpstr>تکنیک های برنامه ریزی عملیاتی</vt:lpstr>
      <vt:lpstr>نمودار گانت</vt:lpstr>
      <vt:lpstr>نمودار گانت</vt:lpstr>
      <vt:lpstr>نمودار گانت</vt:lpstr>
      <vt:lpstr>روش های شبکه ای</vt:lpstr>
      <vt:lpstr>روش های شبکه ای</vt:lpstr>
      <vt:lpstr>مزایای عمده برنامه ریزی شبکه ای:</vt:lpstr>
      <vt:lpstr>روش های شبکه ای</vt:lpstr>
      <vt:lpstr>روش شبکه ای پرت</vt:lpstr>
      <vt:lpstr>روش شبکه ای سی.پی.ام.:</vt:lpstr>
      <vt:lpstr>روش شبکه ای سی.پی.ام.:</vt:lpstr>
      <vt:lpstr>مثال</vt:lpstr>
      <vt:lpstr>گرچه منزل بس خطرناک است و مقصد بس بعید هیچ راهی نیست کان را نیست پایان غم مخور (حافظ)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برنامه ریزی (Planning)</dc:title>
  <dc:creator>drparsi</dc:creator>
  <cp:lastModifiedBy>mr-hoseini</cp:lastModifiedBy>
  <cp:revision>74</cp:revision>
  <dcterms:created xsi:type="dcterms:W3CDTF">2023-03-04T05:28:54Z</dcterms:created>
  <dcterms:modified xsi:type="dcterms:W3CDTF">2026-05-20T04:36:53Z</dcterms:modified>
</cp:coreProperties>
</file>